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aleway" panose="020B0503030101060003" pitchFamily="34" charset="77"/>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Lato" panose="020F0302020204030203" pitchFamily="34"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210074-FFFD-41F3-8FC5-DE463F36E74D}">
  <a:tblStyle styleId="{C3210074-FFFD-41F3-8FC5-DE463F36E7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050"/>
  </p:normalViewPr>
  <p:slideViewPr>
    <p:cSldViewPr snapToGrid="0" snapToObjects="1">
      <p:cViewPr varScale="1">
        <p:scale>
          <a:sx n="134" d="100"/>
          <a:sy n="134" d="100"/>
        </p:scale>
        <p:origin x="10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rtl="0">
              <a:lnSpc>
                <a:spcPct val="115000"/>
              </a:lnSpc>
              <a:spcBef>
                <a:spcPts val="0"/>
              </a:spcBef>
              <a:spcAft>
                <a:spcPts val="0"/>
              </a:spcAft>
              <a:buClr>
                <a:srgbClr val="2D3B45"/>
              </a:buClr>
              <a:buSzPts val="1200"/>
              <a:buAutoNum type="arabicPeriod"/>
            </a:pPr>
            <a:r>
              <a:rPr lang="en" sz="1200">
                <a:solidFill>
                  <a:srgbClr val="2D3B45"/>
                </a:solidFill>
              </a:rPr>
              <a:t>A translation of your higher-level, subject questions from 1. (which were stated in `plain English’) into (testable) statistical model statements and formulae. I.e., an expression of the problem into `math’ (stats/machine learning) ~1 page</a:t>
            </a:r>
            <a:endParaRPr sz="1200">
              <a:solidFill>
                <a:srgbClr val="2D3B45"/>
              </a:solidFill>
            </a:endParaRPr>
          </a:p>
          <a:p>
            <a:pPr marL="0" lvl="0" indent="0" rtl="0">
              <a:lnSpc>
                <a:spcPct val="115000"/>
              </a:lnSpc>
              <a:spcBef>
                <a:spcPts val="500"/>
              </a:spcBef>
              <a:spcAft>
                <a:spcPts val="0"/>
              </a:spcAft>
              <a:buNone/>
            </a:pPr>
            <a:r>
              <a:rPr lang="en" sz="1000">
                <a:solidFill>
                  <a:srgbClr val="1A1A1A"/>
                </a:solidFill>
              </a:rPr>
              <a:t>PCA is a statistical method of dimension reduction that is used to reduce the complexity of a data set while minimizing information loss. It transforms a data set in which there are a large number of interrelated variables into a new set of uncorrelated variables, the principal components, and which are ordered sequentially with the first component explaining as much of the variation as it can. Each principal component is a linear combination of the original variables in which the coefficients indicate the relative importance of the variable in the component.</a:t>
            </a:r>
            <a:endParaRPr sz="1000">
              <a:solidFill>
                <a:srgbClr val="1A1A1A"/>
              </a:solidFill>
            </a:endParaRPr>
          </a:p>
          <a:p>
            <a:pPr marL="0" lvl="0" indent="0" rtl="0">
              <a:lnSpc>
                <a:spcPct val="115000"/>
              </a:lnSpc>
              <a:spcBef>
                <a:spcPts val="0"/>
              </a:spcBef>
              <a:spcAft>
                <a:spcPts val="0"/>
              </a:spcAft>
              <a:buNone/>
            </a:pPr>
            <a:endParaRPr sz="1200">
              <a:solidFill>
                <a:srgbClr val="2D3B45"/>
              </a:solidFill>
            </a:endParaRPr>
          </a:p>
          <a:p>
            <a:pPr marL="0" lvl="0" indent="0" rtl="0">
              <a:lnSpc>
                <a:spcPct val="115000"/>
              </a:lnSpc>
              <a:spcBef>
                <a:spcPts val="500"/>
              </a:spcBef>
              <a:spcAft>
                <a:spcPts val="0"/>
              </a:spcAft>
              <a:buNone/>
            </a:pPr>
            <a:endParaRPr sz="1200">
              <a:solidFill>
                <a:srgbClr val="2D3B45"/>
              </a:solidFill>
            </a:endParaRPr>
          </a:p>
          <a:p>
            <a:pPr marL="0" lvl="0" indent="0" rtl="0">
              <a:spcBef>
                <a:spcPts val="5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5 years - rently 5 years(2013 Mar - 2018 Mar)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rtl="0">
              <a:lnSpc>
                <a:spcPct val="115000"/>
              </a:lnSpc>
              <a:spcBef>
                <a:spcPts val="0"/>
              </a:spcBef>
              <a:spcAft>
                <a:spcPts val="0"/>
              </a:spcAft>
              <a:buClr>
                <a:srgbClr val="2D3B45"/>
              </a:buClr>
              <a:buSzPts val="1200"/>
              <a:buAutoNum type="arabicPeriod"/>
            </a:pPr>
            <a:r>
              <a:rPr lang="en" sz="1200">
                <a:solidFill>
                  <a:srgbClr val="2D3B45"/>
                </a:solidFill>
              </a:rPr>
              <a:t>Some preliminary results from 3., including challenges encountered or anticipated. ~2 pages</a:t>
            </a:r>
            <a:endParaRPr sz="1200">
              <a:solidFill>
                <a:srgbClr val="2D3B45"/>
              </a:solidFill>
            </a:endParaRPr>
          </a:p>
          <a:p>
            <a:pPr marL="0" lvl="0" indent="0" rtl="0">
              <a:spcBef>
                <a:spcPts val="5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rtl="0">
              <a:lnSpc>
                <a:spcPct val="115000"/>
              </a:lnSpc>
              <a:spcBef>
                <a:spcPts val="0"/>
              </a:spcBef>
              <a:spcAft>
                <a:spcPts val="0"/>
              </a:spcAft>
              <a:buClr>
                <a:srgbClr val="2D3B45"/>
              </a:buClr>
              <a:buSzPts val="1200"/>
              <a:buAutoNum type="arabicPeriod"/>
            </a:pPr>
            <a:r>
              <a:rPr lang="en" sz="1200">
                <a:solidFill>
                  <a:srgbClr val="2D3B45"/>
                </a:solidFill>
              </a:rPr>
              <a:t>Some preliminary results from 3., including challenges encountered or anticipated. ~2 pages</a:t>
            </a:r>
            <a:endParaRPr sz="1200">
              <a:solidFill>
                <a:srgbClr val="2D3B45"/>
              </a:solidFill>
            </a:endParaRPr>
          </a:p>
          <a:p>
            <a:pPr marL="0" lvl="0" indent="0" rtl="0">
              <a:spcBef>
                <a:spcPts val="5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1200">
              <a:solidFill>
                <a:srgbClr val="2D3B45"/>
              </a:solidFill>
            </a:endParaRPr>
          </a:p>
          <a:p>
            <a:pPr marL="0" lvl="0" indent="0" rtl="0">
              <a:spcBef>
                <a:spcPts val="5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mainly focus on exploring the cross-correlation of equity returns between stocks, and search the important economic factor in the stock market. Which brings the value of defining interpretable financial factors and effectively improve factor model’s ability to model stock portfolios.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the first step of data pre-porcessing, we decided the composition of our data set. The companies that we chose are 75% of Russell 1000 (around 900 companies)  and 35% of Russell 2000. Both are sampled proportional to percentage composition of each industry.</a:t>
            </a:r>
            <a:endParaRPr/>
          </a:p>
          <a:p>
            <a:pPr marL="0" lvl="0" indent="0">
              <a:spcBef>
                <a:spcPts val="0"/>
              </a:spcBef>
              <a:spcAft>
                <a:spcPts val="0"/>
              </a:spcAft>
              <a:buNone/>
            </a:pPr>
            <a:r>
              <a:rPr lang="en"/>
              <a:t>And they together made up our full data set that contains 1072 stocks. </a:t>
            </a:r>
            <a:endParaRPr/>
          </a:p>
          <a:p>
            <a:pPr marL="0" lvl="0" indent="0">
              <a:spcBef>
                <a:spcPts val="0"/>
              </a:spcBef>
              <a:spcAft>
                <a:spcPts val="0"/>
              </a:spcAft>
              <a:buNone/>
            </a:pPr>
            <a:r>
              <a:rPr lang="en"/>
              <a:t>Moreover, we have two duration for our dataset, one is for five years, and the other one is in 15 years. The reason behind is we wanted to include the financial crisis periods on one hand so we take 15 years; on the other hand, when we were exploring the data, we found out that many companies are listed less than 15 years such as twitter and facebook and SIX FLAGS ENTERTAINMENT CORP. etc., so we decided to take another duration of 5 years. </a:t>
            </a:r>
            <a:endParaRPr/>
          </a:p>
          <a:p>
            <a:pPr marL="0" lvl="0" indent="0" rtl="0">
              <a:spcBef>
                <a:spcPts val="0"/>
              </a:spcBef>
              <a:spcAft>
                <a:spcPts val="0"/>
              </a:spcAft>
              <a:buNone/>
            </a:pPr>
            <a:r>
              <a:rPr lang="en"/>
              <a:t>After all these aboving procedures, the final dataset are one across 5 yrs totalling 843 stocks, and the other one is across past 15 years totalling 628 stocks.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is our stock composition (1072) by industry. Where financials, consumer discretionary, IT, Industrials and health Care, that made up ~ 70% of our data set. </a:t>
            </a:r>
            <a:endParaRPr/>
          </a:p>
          <a:p>
            <a:pPr marL="0" lvl="0" indent="0">
              <a:spcBef>
                <a:spcPts val="0"/>
              </a:spcBef>
              <a:spcAft>
                <a:spcPts val="0"/>
              </a:spcAft>
              <a:buNone/>
            </a:pPr>
            <a:endParaRPr/>
          </a:p>
          <a:p>
            <a:pPr marL="0" lvl="0" indent="0">
              <a:spcBef>
                <a:spcPts val="0"/>
              </a:spcBef>
              <a:spcAft>
                <a:spcPts val="0"/>
              </a:spcAft>
              <a:buNone/>
            </a:pPr>
            <a:r>
              <a:rPr lang="en"/>
              <a:t>consumer discretionary(</a:t>
            </a:r>
            <a:r>
              <a:rPr lang="en">
                <a:solidFill>
                  <a:srgbClr val="222222"/>
                </a:solidFill>
                <a:highlight>
                  <a:srgbClr val="FFFFFF"/>
                </a:highlight>
              </a:rPr>
              <a:t>considered non-essential by consumers)</a:t>
            </a:r>
            <a:endParaRPr/>
          </a:p>
          <a:p>
            <a:pPr marL="0" lvl="0" indent="0" rtl="0">
              <a:spcBef>
                <a:spcPts val="0"/>
              </a:spcBef>
              <a:spcAft>
                <a:spcPts val="0"/>
              </a:spcAft>
              <a:buNone/>
            </a:pPr>
            <a:r>
              <a:rPr lang="en"/>
              <a:t>Industrials(</a:t>
            </a:r>
            <a:r>
              <a:rPr lang="en">
                <a:solidFill>
                  <a:srgbClr val="222222"/>
                </a:solidFill>
                <a:highlight>
                  <a:srgbClr val="FFFFFF"/>
                </a:highlight>
              </a:rPr>
              <a:t>include heavy manufacturing, light manufacturing, food processing, oil refining and energy production.</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Summary, first we obtained data by automate the web scraping  </a:t>
            </a:r>
            <a:endParaRPr/>
          </a:p>
          <a:p>
            <a:pPr marL="0" lvl="0" indent="0">
              <a:spcBef>
                <a:spcPts val="0"/>
              </a:spcBef>
              <a:spcAft>
                <a:spcPts val="0"/>
              </a:spcAft>
              <a:buNone/>
            </a:pPr>
            <a:r>
              <a:rPr lang="en"/>
              <a:t>Observations are time series, and features are log returns of stock companies. </a:t>
            </a:r>
            <a:endParaRPr/>
          </a:p>
          <a:p>
            <a:pPr marL="0" lvl="0" indent="0" rtl="0">
              <a:spcBef>
                <a:spcPts val="0"/>
              </a:spcBef>
              <a:spcAft>
                <a:spcPts val="0"/>
              </a:spcAft>
              <a:buNone/>
            </a:pPr>
            <a:r>
              <a:rPr lang="en"/>
              <a:t>Reasons for doing 15 years and 5 years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the first step of EDA, randomly choose 35 stocks out of over 1000 stocks during financial crisis and the recent 5 years separately, calculate the monthly return and cross correlation matrix and then plot the correlation heat map of monthly log return </a:t>
            </a:r>
            <a:endParaRPr/>
          </a:p>
          <a:p>
            <a:pPr marL="0" lvl="0" indent="0" rtl="0">
              <a:spcBef>
                <a:spcPts val="0"/>
              </a:spcBef>
              <a:spcAft>
                <a:spcPts val="0"/>
              </a:spcAft>
              <a:buNone/>
            </a:pPr>
            <a:endParaRPr/>
          </a:p>
          <a:p>
            <a:pPr marL="0" lvl="0" indent="0" rtl="0">
              <a:spcBef>
                <a:spcPts val="0"/>
              </a:spcBef>
              <a:spcAft>
                <a:spcPts val="0"/>
              </a:spcAft>
              <a:buNone/>
            </a:pPr>
            <a:r>
              <a:rPr lang="en"/>
              <a:t>The financial crisis heat map apparently look redder and shows stronger correlation</a:t>
            </a:r>
            <a:endParaRPr/>
          </a:p>
          <a:p>
            <a:pPr marL="0" lvl="0" indent="0">
              <a:spcBef>
                <a:spcPts val="0"/>
              </a:spcBef>
              <a:spcAft>
                <a:spcPts val="0"/>
              </a:spcAft>
              <a:buNone/>
            </a:pPr>
            <a:r>
              <a:rPr lang="en"/>
              <a:t>We also tried weekly return correlation heat map and It gives us the similar result.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1.Here we selected two stocks(chevron and alaska airline) to conduct EDA. In the first part we use 15 years log daily, weekly and monthly return data which included the 2008 financial crisis period. We could see the two stocks were volatile both in daily and weekly return plots which is noisy. And the biggest variation happened during stock market crash of 2008. During the Great Depression, the stock market dropped 90%.</a:t>
            </a:r>
            <a:r>
              <a:rPr lang="en" sz="1200">
                <a:solidFill>
                  <a:srgbClr val="222222"/>
                </a:solidFill>
                <a:highlight>
                  <a:srgbClr val="FFFFFF"/>
                </a:highlight>
                <a:latin typeface="Roboto"/>
                <a:ea typeface="Roboto"/>
                <a:cs typeface="Roboto"/>
                <a:sym typeface="Roboto"/>
              </a:rPr>
              <a:t>Until 2018, it was the largest point drop in history. </a:t>
            </a:r>
            <a:endParaRPr sz="1200">
              <a:solidFill>
                <a:srgbClr val="222222"/>
              </a:solidFill>
              <a:highlight>
                <a:srgbClr val="FFFFFF"/>
              </a:highlight>
              <a:latin typeface="Roboto"/>
              <a:ea typeface="Roboto"/>
              <a:cs typeface="Roboto"/>
              <a:sym typeface="Roboto"/>
            </a:endParaRPr>
          </a:p>
          <a:p>
            <a:pPr marL="0" lvl="0" indent="0">
              <a:spcBef>
                <a:spcPts val="0"/>
              </a:spcBef>
              <a:spcAft>
                <a:spcPts val="0"/>
              </a:spcAft>
              <a:buNone/>
            </a:pPr>
            <a:r>
              <a:rPr lang="en" sz="1200">
                <a:solidFill>
                  <a:srgbClr val="222222"/>
                </a:solidFill>
                <a:highlight>
                  <a:srgbClr val="FFFFFF"/>
                </a:highlight>
                <a:latin typeface="Roboto"/>
                <a:ea typeface="Roboto"/>
                <a:cs typeface="Roboto"/>
                <a:sym typeface="Roboto"/>
              </a:rPr>
              <a:t>2. From the 3rd plot, </a:t>
            </a:r>
            <a:r>
              <a:rPr lang="en"/>
              <a:t>monthly return is relatively stationary with more constant variance compared to Daily and weekly return. </a:t>
            </a:r>
            <a:endParaRPr/>
          </a:p>
          <a:p>
            <a:pPr marL="0" lvl="0" indent="0">
              <a:spcBef>
                <a:spcPts val="0"/>
              </a:spcBef>
              <a:spcAft>
                <a:spcPts val="0"/>
              </a:spcAft>
              <a:buNone/>
            </a:pPr>
            <a:r>
              <a:rPr lang="en"/>
              <a:t>3. And that’s consistent with mathematical calculation of the cross correlation between these 2 stock price time series. From daily, weekly, to monthly, the cross correlation is decreased from 0.229 to negative 0.02.  Because we expect that airline companies benefit from oil price slump so that airline and energy industries should have negative correlation with each other, which can be represented in monthly return plot.</a:t>
            </a:r>
            <a:endParaRPr/>
          </a:p>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rtl="0">
              <a:spcBef>
                <a:spcPts val="0"/>
              </a:spcBef>
              <a:spcAft>
                <a:spcPts val="0"/>
              </a:spcAft>
              <a:buClr>
                <a:srgbClr val="222222"/>
              </a:buClr>
              <a:buSzPts val="1050"/>
              <a:buAutoNum type="arabicPeriod"/>
            </a:pPr>
            <a:r>
              <a:rPr lang="en" sz="1050">
                <a:solidFill>
                  <a:srgbClr val="222222"/>
                </a:solidFill>
                <a:highlight>
                  <a:srgbClr val="FFFFFF"/>
                </a:highlight>
              </a:rPr>
              <a:t>Here we shorten the time window to recent 5 years. Compared to 15 years stock market, the recent 5 years general trend of </a:t>
            </a:r>
            <a:r>
              <a:rPr lang="en"/>
              <a:t>return is much more stationary </a:t>
            </a:r>
            <a:endParaRPr/>
          </a:p>
          <a:p>
            <a:pPr marL="457200" lvl="0" indent="-295275" rtl="0">
              <a:spcBef>
                <a:spcPts val="0"/>
              </a:spcBef>
              <a:spcAft>
                <a:spcPts val="0"/>
              </a:spcAft>
              <a:buClr>
                <a:srgbClr val="222222"/>
              </a:buClr>
              <a:buSzPts val="1050"/>
              <a:buAutoNum type="arabicPeriod"/>
            </a:pPr>
            <a:r>
              <a:rPr lang="en" sz="1050">
                <a:solidFill>
                  <a:srgbClr val="222222"/>
                </a:solidFill>
                <a:highlight>
                  <a:srgbClr val="FFFFFF"/>
                </a:highlight>
              </a:rPr>
              <a:t>The biggest drop in these plots </a:t>
            </a:r>
            <a:r>
              <a:rPr lang="en"/>
              <a:t>happened in 2015-16 stock market selloff, </a:t>
            </a:r>
            <a:r>
              <a:rPr lang="en" sz="1050">
                <a:solidFill>
                  <a:srgbClr val="222222"/>
                </a:solidFill>
                <a:highlight>
                  <a:srgbClr val="FFFFFF"/>
                </a:highlight>
              </a:rPr>
              <a:t>one of the possible reasons is the long-term monetary shortfall in Greece and Greek default on June 30, but the decisive trigger was China's stock market crash that began that same June.</a:t>
            </a:r>
            <a:endParaRPr sz="1050">
              <a:solidFill>
                <a:srgbClr val="222222"/>
              </a:solidFill>
              <a:highlight>
                <a:srgbClr val="FFFFFF"/>
              </a:highlight>
            </a:endParaRPr>
          </a:p>
          <a:p>
            <a:pPr marL="457200" lvl="0" indent="-298450" rtl="0">
              <a:spcBef>
                <a:spcPts val="0"/>
              </a:spcBef>
              <a:spcAft>
                <a:spcPts val="0"/>
              </a:spcAft>
              <a:buSzPts val="1100"/>
              <a:buAutoNum type="arabicPeriod"/>
            </a:pPr>
            <a:r>
              <a:rPr lang="en"/>
              <a:t>Monthly return is more stationary with negative cross correlation coefficient and apparently opposite stock price trends.</a:t>
            </a:r>
            <a:r>
              <a:rPr lang="en" sz="1400"/>
              <a:t> Based on all eda results, Therefore, we will primarily focus on 15 years data and monthly return to perform PCA.</a:t>
            </a:r>
            <a:endParaRPr sz="1050">
              <a:solidFill>
                <a:srgbClr val="222222"/>
              </a:solidFill>
              <a:highlight>
                <a:srgbClr val="FFFFFF"/>
              </a:highlight>
            </a:endParaRPr>
          </a:p>
          <a:p>
            <a:pPr marL="0" lvl="0" indent="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terms/m/marketcapitalization.as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investopedia.com/terms/b/benchmark.asp" TargetMode="External"/><Relationship Id="rId4" Type="http://schemas.openxmlformats.org/officeDocument/2006/relationships/hyperlink" Target="https://www.investopedia.com/terms/r/russell_3000.a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653425" y="508900"/>
            <a:ext cx="8900100" cy="1664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000"/>
              <a:t>Factors and Group Dynamics of </a:t>
            </a:r>
            <a:endParaRPr sz="4000"/>
          </a:p>
          <a:p>
            <a:pPr marL="0" lvl="0" indent="0">
              <a:spcBef>
                <a:spcPts val="0"/>
              </a:spcBef>
              <a:spcAft>
                <a:spcPts val="0"/>
              </a:spcAft>
              <a:buNone/>
            </a:pPr>
            <a:r>
              <a:rPr lang="en" sz="4000"/>
              <a:t>US Stock Returns by PCA</a:t>
            </a:r>
            <a:endParaRPr sz="4000"/>
          </a:p>
          <a:p>
            <a:pPr marL="0" lvl="0" indent="0">
              <a:spcBef>
                <a:spcPts val="0"/>
              </a:spcBef>
              <a:spcAft>
                <a:spcPts val="0"/>
              </a:spcAft>
              <a:buNone/>
            </a:pPr>
            <a:endParaRPr sz="4000"/>
          </a:p>
        </p:txBody>
      </p:sp>
      <p:sp>
        <p:nvSpPr>
          <p:cNvPr id="87" name="Shape 87"/>
          <p:cNvSpPr txBox="1">
            <a:spLocks noGrp="1"/>
          </p:cNvSpPr>
          <p:nvPr>
            <p:ph type="subTitle" idx="1"/>
          </p:nvPr>
        </p:nvSpPr>
        <p:spPr>
          <a:xfrm>
            <a:off x="653427" y="2868100"/>
            <a:ext cx="7688100" cy="54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a:t>Team Member</a:t>
            </a:r>
            <a:endParaRPr sz="1800" b="1"/>
          </a:p>
          <a:p>
            <a:pPr marL="0" lvl="0" indent="0">
              <a:spcBef>
                <a:spcPts val="0"/>
              </a:spcBef>
              <a:spcAft>
                <a:spcPts val="0"/>
              </a:spcAft>
              <a:buNone/>
            </a:pPr>
            <a:endParaRPr sz="1800" b="1"/>
          </a:p>
          <a:p>
            <a:pPr marL="0" lvl="0" indent="0">
              <a:spcBef>
                <a:spcPts val="0"/>
              </a:spcBef>
              <a:spcAft>
                <a:spcPts val="0"/>
              </a:spcAft>
              <a:buNone/>
            </a:pPr>
            <a:r>
              <a:rPr lang="en" sz="1800"/>
              <a:t>Danni Deng</a:t>
            </a:r>
            <a:endParaRPr sz="1800"/>
          </a:p>
          <a:p>
            <a:pPr marL="0" lvl="0" indent="0">
              <a:spcBef>
                <a:spcPts val="0"/>
              </a:spcBef>
              <a:spcAft>
                <a:spcPts val="0"/>
              </a:spcAft>
              <a:buNone/>
            </a:pPr>
            <a:r>
              <a:rPr lang="en" sz="1800"/>
              <a:t>Kexin Fei</a:t>
            </a:r>
            <a:endParaRPr sz="1800"/>
          </a:p>
          <a:p>
            <a:pPr marL="0" lvl="0" indent="0">
              <a:spcBef>
                <a:spcPts val="0"/>
              </a:spcBef>
              <a:spcAft>
                <a:spcPts val="0"/>
              </a:spcAft>
              <a:buNone/>
            </a:pPr>
            <a:r>
              <a:rPr lang="en" sz="1800"/>
              <a:t>Mengling Liu </a:t>
            </a:r>
            <a:endParaRPr sz="1800"/>
          </a:p>
          <a:p>
            <a:pPr marL="0" lvl="0" indent="0">
              <a:spcBef>
                <a:spcPts val="0"/>
              </a:spcBef>
              <a:spcAft>
                <a:spcPts val="0"/>
              </a:spcAft>
              <a:buNone/>
            </a:pPr>
            <a:r>
              <a:rPr lang="en" sz="1800"/>
              <a:t>Rui Chen</a:t>
            </a:r>
            <a:endParaRPr sz="1800"/>
          </a:p>
          <a:p>
            <a:pPr marL="0" lvl="0" indent="0">
              <a:spcBef>
                <a:spcPts val="0"/>
              </a:spcBef>
              <a:spcAft>
                <a:spcPts val="0"/>
              </a:spcAft>
              <a:buNone/>
            </a:pP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PCA analysis on stock return</a:t>
            </a:r>
            <a:endParaRPr sz="3000"/>
          </a:p>
        </p:txBody>
      </p:sp>
      <p:sp>
        <p:nvSpPr>
          <p:cNvPr id="182" name="Shape 182"/>
          <p:cNvSpPr txBox="1"/>
          <p:nvPr/>
        </p:nvSpPr>
        <p:spPr>
          <a:xfrm>
            <a:off x="577050" y="1396650"/>
            <a:ext cx="8429100" cy="4021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300" b="1"/>
              <a:t>What is PCA?</a:t>
            </a:r>
            <a:endParaRPr sz="1300" b="1"/>
          </a:p>
          <a:p>
            <a:pPr marL="457200" lvl="0" indent="-304800" rtl="0">
              <a:lnSpc>
                <a:spcPct val="115000"/>
              </a:lnSpc>
              <a:spcBef>
                <a:spcPts val="0"/>
              </a:spcBef>
              <a:spcAft>
                <a:spcPts val="0"/>
              </a:spcAft>
              <a:buClr>
                <a:schemeClr val="dk2"/>
              </a:buClr>
              <a:buSzPts val="1200"/>
              <a:buChar char="●"/>
            </a:pPr>
            <a:r>
              <a:rPr lang="en" sz="1200">
                <a:solidFill>
                  <a:schemeClr val="dk2"/>
                </a:solidFill>
              </a:rPr>
              <a:t>PCA is a statistical method of </a:t>
            </a:r>
            <a:r>
              <a:rPr lang="en" sz="1200" b="1">
                <a:solidFill>
                  <a:schemeClr val="dk2"/>
                </a:solidFill>
              </a:rPr>
              <a:t>dimension reduction</a:t>
            </a:r>
            <a:r>
              <a:rPr lang="en" sz="1200">
                <a:solidFill>
                  <a:schemeClr val="dk2"/>
                </a:solidFill>
              </a:rPr>
              <a:t> that is used to reduce the complexity of a data set while minimizing information loss. </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 sz="1200">
                <a:solidFill>
                  <a:schemeClr val="dk2"/>
                </a:solidFill>
              </a:rPr>
              <a:t>Each principal component is a linear combination of the original variables</a:t>
            </a:r>
            <a:endParaRPr sz="1200">
              <a:solidFill>
                <a:schemeClr val="dk2"/>
              </a:solidFill>
            </a:endParaRPr>
          </a:p>
          <a:p>
            <a:pPr marL="457200" lvl="0" indent="-304800" rtl="0">
              <a:lnSpc>
                <a:spcPct val="115000"/>
              </a:lnSpc>
              <a:spcBef>
                <a:spcPts val="0"/>
              </a:spcBef>
              <a:spcAft>
                <a:spcPts val="0"/>
              </a:spcAft>
              <a:buClr>
                <a:schemeClr val="dk2"/>
              </a:buClr>
              <a:buSzPts val="1200"/>
              <a:buChar char="●"/>
            </a:pPr>
            <a:r>
              <a:rPr lang="en" sz="1200">
                <a:solidFill>
                  <a:schemeClr val="dk2"/>
                </a:solidFill>
              </a:rPr>
              <a:t>The coefficients of principal components indicate the relative importance of the variable in the component.</a:t>
            </a:r>
            <a:r>
              <a:rPr lang="en"/>
              <a:t>	 	 	 				</a:t>
            </a:r>
            <a:endParaRPr/>
          </a:p>
          <a:p>
            <a:pPr marL="0" lvl="0" indent="0" rtl="0">
              <a:lnSpc>
                <a:spcPct val="115000"/>
              </a:lnSpc>
              <a:spcBef>
                <a:spcPts val="0"/>
              </a:spcBef>
              <a:spcAft>
                <a:spcPts val="0"/>
              </a:spcAft>
              <a:buNone/>
            </a:pPr>
            <a:r>
              <a:rPr lang="en" sz="1300" b="1">
                <a:solidFill>
                  <a:srgbClr val="2D3B45"/>
                </a:solidFill>
              </a:rPr>
              <a:t>Why PCA?</a:t>
            </a:r>
            <a:endParaRPr sz="1300" b="1">
              <a:solidFill>
                <a:srgbClr val="2D3B45"/>
              </a:solidFill>
            </a:endParaRPr>
          </a:p>
          <a:p>
            <a:pPr marL="457200" marR="0" lvl="0" indent="-304800" algn="l" rtl="0">
              <a:lnSpc>
                <a:spcPct val="115000"/>
              </a:lnSpc>
              <a:spcBef>
                <a:spcPts val="500"/>
              </a:spcBef>
              <a:spcAft>
                <a:spcPts val="0"/>
              </a:spcAft>
              <a:buSzPts val="1200"/>
              <a:buChar char="●"/>
            </a:pPr>
            <a:r>
              <a:rPr lang="en" sz="1200"/>
              <a:t>Decompose interrelated stocks into uncorrelated components that are composed of weighted stocks</a:t>
            </a:r>
            <a:endParaRPr sz="1200"/>
          </a:p>
          <a:p>
            <a:pPr marL="457200" marR="0" lvl="0" indent="-304800" algn="l" rtl="0">
              <a:lnSpc>
                <a:spcPct val="115000"/>
              </a:lnSpc>
              <a:spcBef>
                <a:spcPts val="0"/>
              </a:spcBef>
              <a:spcAft>
                <a:spcPts val="0"/>
              </a:spcAft>
              <a:buSzPts val="1200"/>
              <a:buChar char="●"/>
            </a:pPr>
            <a:r>
              <a:rPr lang="en" sz="1200"/>
              <a:t>Extract influential financial factors with component loadings in PCA biplots, i.e. market wide effect, idiosyncratic principal components, and the remaining principal components indicate randomness in the fluctuations</a:t>
            </a:r>
            <a:endParaRPr sz="1200"/>
          </a:p>
          <a:p>
            <a:pPr marL="0" lvl="0" indent="0" rtl="0">
              <a:lnSpc>
                <a:spcPct val="115000"/>
              </a:lnSpc>
              <a:spcBef>
                <a:spcPts val="0"/>
              </a:spcBef>
              <a:spcAft>
                <a:spcPts val="0"/>
              </a:spcAft>
              <a:buNone/>
            </a:pPr>
            <a:endParaRPr sz="1300">
              <a:solidFill>
                <a:srgbClr val="2D3B45"/>
              </a:solidFill>
            </a:endParaRPr>
          </a:p>
          <a:p>
            <a:pPr marL="0" lvl="0" indent="0" rtl="0">
              <a:lnSpc>
                <a:spcPct val="115000"/>
              </a:lnSpc>
              <a:spcBef>
                <a:spcPts val="500"/>
              </a:spcBef>
              <a:spcAft>
                <a:spcPts val="0"/>
              </a:spcAft>
              <a:buNone/>
            </a:pPr>
            <a:r>
              <a:rPr lang="en" sz="1300" b="1">
                <a:solidFill>
                  <a:srgbClr val="2D3B45"/>
                </a:solidFill>
              </a:rPr>
              <a:t>How to use PCA?</a:t>
            </a:r>
            <a:endParaRPr sz="1200">
              <a:solidFill>
                <a:srgbClr val="2D3B45"/>
              </a:solidFill>
            </a:endParaRPr>
          </a:p>
          <a:p>
            <a:pPr marL="457200" marR="0" lvl="0" indent="-304800" algn="l" rtl="0">
              <a:lnSpc>
                <a:spcPct val="115000"/>
              </a:lnSpc>
              <a:spcBef>
                <a:spcPts val="500"/>
              </a:spcBef>
              <a:spcAft>
                <a:spcPts val="0"/>
              </a:spcAft>
              <a:buSzPts val="1200"/>
              <a:buChar char="●"/>
            </a:pPr>
            <a:r>
              <a:rPr lang="en" sz="1200"/>
              <a:t>Perform PCA on daily, weekly and monthly log returns of all stocks</a:t>
            </a:r>
            <a:endParaRPr sz="1200"/>
          </a:p>
          <a:p>
            <a:pPr marL="457200" lvl="0" indent="-304800" rtl="0">
              <a:lnSpc>
                <a:spcPct val="115000"/>
              </a:lnSpc>
              <a:spcBef>
                <a:spcPts val="0"/>
              </a:spcBef>
              <a:spcAft>
                <a:spcPts val="0"/>
              </a:spcAft>
              <a:buSzPts val="1200"/>
              <a:buChar char="●"/>
            </a:pPr>
            <a:r>
              <a:rPr lang="en" sz="1200"/>
              <a:t>Create scree plots to visualize the percentage of variation explained by different principal components. </a:t>
            </a:r>
            <a:endParaRPr sz="1200"/>
          </a:p>
          <a:p>
            <a:pPr marL="457200" lvl="0" indent="-304800" rtl="0">
              <a:lnSpc>
                <a:spcPct val="115000"/>
              </a:lnSpc>
              <a:spcBef>
                <a:spcPts val="0"/>
              </a:spcBef>
              <a:spcAft>
                <a:spcPts val="0"/>
              </a:spcAft>
              <a:buSzPts val="1200"/>
              <a:buChar char="●"/>
            </a:pPr>
            <a:r>
              <a:rPr lang="en" sz="1200"/>
              <a:t>Graph the variables (stocks) on different principal components and extract insights, i.e. What factor represents the first PC most closely? </a:t>
            </a:r>
            <a:endParaRPr sz="1200"/>
          </a:p>
          <a:p>
            <a:pPr marL="0" lvl="0" indent="0" rtl="0">
              <a:lnSpc>
                <a:spcPct val="115000"/>
              </a:lnSpc>
              <a:spcBef>
                <a:spcPts val="0"/>
              </a:spcBef>
              <a:spcAft>
                <a:spcPts val="0"/>
              </a:spcAft>
              <a:buNone/>
            </a:pPr>
            <a:endParaRPr sz="1200">
              <a:solidFill>
                <a:srgbClr val="2D3B45"/>
              </a:solidFill>
            </a:endParaRPr>
          </a:p>
          <a:p>
            <a:pPr marL="0" lvl="0" indent="0" rtl="0">
              <a:lnSpc>
                <a:spcPct val="115000"/>
              </a:lnSpc>
              <a:spcBef>
                <a:spcPts val="500"/>
              </a:spcBef>
              <a:spcAft>
                <a:spcPts val="500"/>
              </a:spcAft>
              <a:buNone/>
            </a:pPr>
            <a:endParaRPr sz="1200">
              <a:solidFill>
                <a:srgbClr val="2D3B4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577050" y="64165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Findings from PCA analysis </a:t>
            </a:r>
            <a:endParaRPr sz="3000"/>
          </a:p>
        </p:txBody>
      </p:sp>
      <p:pic>
        <p:nvPicPr>
          <p:cNvPr id="188" name="Shape 188"/>
          <p:cNvPicPr preferRelativeResize="0"/>
          <p:nvPr/>
        </p:nvPicPr>
        <p:blipFill>
          <a:blip r:embed="rId3">
            <a:alphaModFix/>
          </a:blip>
          <a:stretch>
            <a:fillRect/>
          </a:stretch>
        </p:blipFill>
        <p:spPr>
          <a:xfrm>
            <a:off x="4543274" y="1261350"/>
            <a:ext cx="4255776" cy="2512375"/>
          </a:xfrm>
          <a:prstGeom prst="rect">
            <a:avLst/>
          </a:prstGeom>
          <a:noFill/>
          <a:ln>
            <a:noFill/>
          </a:ln>
        </p:spPr>
      </p:pic>
      <p:sp>
        <p:nvSpPr>
          <p:cNvPr id="189" name="Shape 189"/>
          <p:cNvSpPr txBox="1"/>
          <p:nvPr/>
        </p:nvSpPr>
        <p:spPr>
          <a:xfrm>
            <a:off x="577050" y="3773722"/>
            <a:ext cx="8786700" cy="3414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300" u="sng"/>
              <a:t>Key message for </a:t>
            </a:r>
            <a:r>
              <a:rPr lang="en" sz="1300" b="1" u="sng"/>
              <a:t>PC1 </a:t>
            </a:r>
            <a:r>
              <a:rPr lang="en" sz="1300" u="sng"/>
              <a:t>for 15 year data set</a:t>
            </a:r>
            <a:r>
              <a:rPr lang="en" sz="1300"/>
              <a:t>:	</a:t>
            </a:r>
            <a:endParaRPr sz="700"/>
          </a:p>
          <a:p>
            <a:pPr marL="457200" lvl="0" indent="-311150" rtl="0">
              <a:lnSpc>
                <a:spcPct val="115000"/>
              </a:lnSpc>
              <a:spcBef>
                <a:spcPts val="0"/>
              </a:spcBef>
              <a:spcAft>
                <a:spcPts val="0"/>
              </a:spcAft>
              <a:buSzPts val="1300"/>
              <a:buChar char="●"/>
            </a:pPr>
            <a:r>
              <a:rPr lang="en" sz="1300"/>
              <a:t>The 1st PC represents a market wide effect that influences all stocks</a:t>
            </a:r>
            <a:endParaRPr sz="1300"/>
          </a:p>
          <a:p>
            <a:pPr marL="914400" lvl="1" indent="-311150" rtl="0">
              <a:lnSpc>
                <a:spcPct val="115000"/>
              </a:lnSpc>
              <a:spcBef>
                <a:spcPts val="0"/>
              </a:spcBef>
              <a:spcAft>
                <a:spcPts val="0"/>
              </a:spcAft>
              <a:buSzPts val="1300"/>
              <a:buChar char="○"/>
            </a:pPr>
            <a:r>
              <a:rPr lang="en" sz="1300"/>
              <a:t>The 1st PC has relatively homogenous negative coefficients across all stocks</a:t>
            </a:r>
            <a:endParaRPr sz="1300"/>
          </a:p>
          <a:p>
            <a:pPr marL="914400" lvl="1" indent="-311150" rtl="0">
              <a:lnSpc>
                <a:spcPct val="115000"/>
              </a:lnSpc>
              <a:spcBef>
                <a:spcPts val="0"/>
              </a:spcBef>
              <a:spcAft>
                <a:spcPts val="0"/>
              </a:spcAft>
              <a:buSzPts val="1300"/>
              <a:buChar char="○"/>
            </a:pPr>
            <a:r>
              <a:rPr lang="en" sz="1300"/>
              <a:t>PC1 can explain the fluctuation of overall market sentiment for 15 years</a:t>
            </a:r>
            <a:endParaRPr sz="1300"/>
          </a:p>
          <a:p>
            <a:pPr marL="914400" lvl="1" indent="-311150" rtl="0">
              <a:lnSpc>
                <a:spcPct val="115000"/>
              </a:lnSpc>
              <a:spcBef>
                <a:spcPts val="0"/>
              </a:spcBef>
              <a:spcAft>
                <a:spcPts val="0"/>
              </a:spcAft>
              <a:buSzPts val="1300"/>
              <a:buChar char="○"/>
            </a:pPr>
            <a:r>
              <a:rPr lang="en" sz="1300"/>
              <a:t>Correlation between PC1 value and 15-year S&amp;P 500 index level are strong. Correlation = 0.95</a:t>
            </a:r>
            <a:endParaRPr sz="1300">
              <a:solidFill>
                <a:srgbClr val="2D3B45"/>
              </a:solidFill>
            </a:endParaRPr>
          </a:p>
        </p:txBody>
      </p:sp>
      <p:pic>
        <p:nvPicPr>
          <p:cNvPr id="190" name="Shape 190"/>
          <p:cNvPicPr preferRelativeResize="0"/>
          <p:nvPr/>
        </p:nvPicPr>
        <p:blipFill>
          <a:blip r:embed="rId4">
            <a:alphaModFix/>
          </a:blip>
          <a:stretch>
            <a:fillRect/>
          </a:stretch>
        </p:blipFill>
        <p:spPr>
          <a:xfrm>
            <a:off x="424650" y="1374959"/>
            <a:ext cx="3966225" cy="2285165"/>
          </a:xfrm>
          <a:prstGeom prst="rect">
            <a:avLst/>
          </a:prstGeom>
          <a:noFill/>
          <a:ln>
            <a:noFill/>
          </a:ln>
        </p:spPr>
      </p:pic>
      <p:sp>
        <p:nvSpPr>
          <p:cNvPr id="191" name="Shape 191"/>
          <p:cNvSpPr txBox="1"/>
          <p:nvPr/>
        </p:nvSpPr>
        <p:spPr>
          <a:xfrm>
            <a:off x="775350" y="1192100"/>
            <a:ext cx="4929600" cy="57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Plot of PC1 vs. monthly log return of S&amp;P 500 Index (15yr)</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577050" y="641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Findings from PCA analysis (continued)</a:t>
            </a:r>
            <a:endParaRPr/>
          </a:p>
          <a:p>
            <a:pPr marL="0" lvl="0" indent="0" rtl="0">
              <a:spcBef>
                <a:spcPts val="0"/>
              </a:spcBef>
              <a:spcAft>
                <a:spcPts val="0"/>
              </a:spcAft>
              <a:buNone/>
            </a:pPr>
            <a:endParaRPr sz="3000"/>
          </a:p>
        </p:txBody>
      </p:sp>
      <p:sp>
        <p:nvSpPr>
          <p:cNvPr id="197" name="Shape 197"/>
          <p:cNvSpPr txBox="1"/>
          <p:nvPr/>
        </p:nvSpPr>
        <p:spPr>
          <a:xfrm>
            <a:off x="504125" y="1483900"/>
            <a:ext cx="2722200" cy="315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300" u="sng"/>
              <a:t>Key message on </a:t>
            </a:r>
            <a:r>
              <a:rPr lang="en" sz="1300" b="1" u="sng"/>
              <a:t>PC2</a:t>
            </a:r>
            <a:r>
              <a:rPr lang="en" sz="1300" u="sng"/>
              <a:t> for 15 years data set</a:t>
            </a:r>
            <a:r>
              <a:rPr lang="en" sz="1300"/>
              <a:t>:</a:t>
            </a:r>
            <a:endParaRPr sz="1300"/>
          </a:p>
          <a:p>
            <a:pPr marL="0" lvl="0" indent="0" rtl="0">
              <a:lnSpc>
                <a:spcPct val="115000"/>
              </a:lnSpc>
              <a:spcBef>
                <a:spcPts val="0"/>
              </a:spcBef>
              <a:spcAft>
                <a:spcPts val="0"/>
              </a:spcAft>
              <a:buSzPts val="1100"/>
              <a:buNone/>
            </a:pPr>
            <a:r>
              <a:rPr lang="en" sz="1300"/>
              <a:t>	</a:t>
            </a:r>
            <a:endParaRPr sz="1300"/>
          </a:p>
          <a:p>
            <a:pPr marL="457200" lvl="0" indent="-311150" rtl="0">
              <a:lnSpc>
                <a:spcPct val="115000"/>
              </a:lnSpc>
              <a:spcBef>
                <a:spcPts val="0"/>
              </a:spcBef>
              <a:spcAft>
                <a:spcPts val="0"/>
              </a:spcAft>
              <a:buSzPts val="1300"/>
              <a:buChar char="●"/>
            </a:pPr>
            <a:r>
              <a:rPr lang="en" sz="1300"/>
              <a:t>The 2nd PC indicates grouping by sector </a:t>
            </a:r>
            <a:endParaRPr sz="1300"/>
          </a:p>
          <a:p>
            <a:pPr marL="0" lvl="0" indent="0" rtl="0">
              <a:lnSpc>
                <a:spcPct val="115000"/>
              </a:lnSpc>
              <a:spcBef>
                <a:spcPts val="0"/>
              </a:spcBef>
              <a:spcAft>
                <a:spcPts val="0"/>
              </a:spcAft>
              <a:buNone/>
            </a:pPr>
            <a:endParaRPr sz="1300"/>
          </a:p>
          <a:p>
            <a:pPr marL="457200" lvl="0" indent="-311150" rtl="0">
              <a:lnSpc>
                <a:spcPct val="115000"/>
              </a:lnSpc>
              <a:spcBef>
                <a:spcPts val="0"/>
              </a:spcBef>
              <a:spcAft>
                <a:spcPts val="0"/>
              </a:spcAft>
              <a:buSzPts val="1300"/>
              <a:buChar char="●"/>
            </a:pPr>
            <a:r>
              <a:rPr lang="en" sz="1300"/>
              <a:t>Highest positive contribution from real estate, utilities and consumer staples sectors</a:t>
            </a:r>
            <a:endParaRPr sz="1300"/>
          </a:p>
          <a:p>
            <a:pPr marL="0" lvl="0" indent="0" rtl="0">
              <a:lnSpc>
                <a:spcPct val="115000"/>
              </a:lnSpc>
              <a:spcBef>
                <a:spcPts val="0"/>
              </a:spcBef>
              <a:spcAft>
                <a:spcPts val="0"/>
              </a:spcAft>
              <a:buNone/>
            </a:pPr>
            <a:endParaRPr sz="1300"/>
          </a:p>
          <a:p>
            <a:pPr marL="457200" lvl="0" indent="-311150" rtl="0">
              <a:lnSpc>
                <a:spcPct val="115000"/>
              </a:lnSpc>
              <a:spcBef>
                <a:spcPts val="0"/>
              </a:spcBef>
              <a:spcAft>
                <a:spcPts val="0"/>
              </a:spcAft>
              <a:buSzPts val="1300"/>
              <a:buChar char="●"/>
            </a:pPr>
            <a:r>
              <a:rPr lang="en" sz="1300"/>
              <a:t>Negative contribution mainly originates from energy sector </a:t>
            </a:r>
            <a:endParaRPr sz="1300"/>
          </a:p>
        </p:txBody>
      </p:sp>
      <p:pic>
        <p:nvPicPr>
          <p:cNvPr id="198" name="Shape 198"/>
          <p:cNvPicPr preferRelativeResize="0"/>
          <p:nvPr/>
        </p:nvPicPr>
        <p:blipFill>
          <a:blip r:embed="rId3">
            <a:alphaModFix/>
          </a:blip>
          <a:stretch>
            <a:fillRect/>
          </a:stretch>
        </p:blipFill>
        <p:spPr>
          <a:xfrm>
            <a:off x="3378725" y="1634050"/>
            <a:ext cx="5612874" cy="3260871"/>
          </a:xfrm>
          <a:prstGeom prst="rect">
            <a:avLst/>
          </a:prstGeom>
          <a:noFill/>
          <a:ln>
            <a:noFill/>
          </a:ln>
        </p:spPr>
      </p:pic>
      <p:sp>
        <p:nvSpPr>
          <p:cNvPr id="199" name="Shape 199"/>
          <p:cNvSpPr txBox="1"/>
          <p:nvPr/>
        </p:nvSpPr>
        <p:spPr>
          <a:xfrm>
            <a:off x="5028950" y="1301675"/>
            <a:ext cx="4929600" cy="57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Violin plot of PC2 Loadings by Sector</a:t>
            </a:r>
            <a:endParaRPr sz="1200"/>
          </a:p>
        </p:txBody>
      </p:sp>
      <p:sp>
        <p:nvSpPr>
          <p:cNvPr id="200" name="Shape 200"/>
          <p:cNvSpPr/>
          <p:nvPr/>
        </p:nvSpPr>
        <p:spPr>
          <a:xfrm>
            <a:off x="4543281" y="4644850"/>
            <a:ext cx="138600" cy="2502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7752231" y="4644850"/>
            <a:ext cx="138600" cy="2502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8671081" y="4644850"/>
            <a:ext cx="138600" cy="2502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4982006" y="4639900"/>
            <a:ext cx="138600" cy="250200"/>
          </a:xfrm>
          <a:prstGeom prst="up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729450" y="657625"/>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Findings from PCA analysis (continued)</a:t>
            </a:r>
            <a:endParaRPr sz="3000"/>
          </a:p>
          <a:p>
            <a:pPr marL="0" lvl="0" indent="0">
              <a:spcBef>
                <a:spcPts val="0"/>
              </a:spcBef>
              <a:spcAft>
                <a:spcPts val="0"/>
              </a:spcAft>
              <a:buNone/>
            </a:pPr>
            <a:r>
              <a:rPr lang="en" sz="1800"/>
              <a:t>Financial crisis vs. recent bull market</a:t>
            </a:r>
            <a:endParaRPr sz="1800"/>
          </a:p>
        </p:txBody>
      </p:sp>
      <p:sp>
        <p:nvSpPr>
          <p:cNvPr id="209" name="Shape 209"/>
          <p:cNvSpPr txBox="1"/>
          <p:nvPr/>
        </p:nvSpPr>
        <p:spPr>
          <a:xfrm>
            <a:off x="176350" y="1438375"/>
            <a:ext cx="3846000" cy="3499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u="sng"/>
              <a:t>Key message</a:t>
            </a:r>
            <a:r>
              <a:rPr lang="en" sz="1200"/>
              <a:t>:</a:t>
            </a:r>
            <a:endParaRPr sz="1200"/>
          </a:p>
          <a:p>
            <a:pPr marL="0" lvl="0" indent="0" rtl="0">
              <a:lnSpc>
                <a:spcPct val="115000"/>
              </a:lnSpc>
              <a:spcBef>
                <a:spcPts val="0"/>
              </a:spcBef>
              <a:spcAft>
                <a:spcPts val="0"/>
              </a:spcAft>
              <a:buSzPts val="1100"/>
              <a:buNone/>
            </a:pPr>
            <a:r>
              <a:rPr lang="en" sz="1200"/>
              <a:t>	</a:t>
            </a:r>
            <a:endParaRPr sz="1200"/>
          </a:p>
          <a:p>
            <a:pPr marL="457200" marR="0" lvl="0" indent="-304800" algn="l" rtl="0">
              <a:lnSpc>
                <a:spcPct val="115000"/>
              </a:lnSpc>
              <a:spcBef>
                <a:spcPts val="0"/>
              </a:spcBef>
              <a:spcAft>
                <a:spcPts val="0"/>
              </a:spcAft>
              <a:buSzPts val="1200"/>
              <a:buChar char="●"/>
            </a:pPr>
            <a:r>
              <a:rPr lang="en" sz="1300">
                <a:solidFill>
                  <a:srgbClr val="2D3B45"/>
                </a:solidFill>
              </a:rPr>
              <a:t>For financial crisis period (Jan 2008 - Dec 2012), 23 PCs are needed to explain 70% variance, while the recent 5-year bull market (Mar 2013 - Mar 2018) only requires 13 PCs to explain the same variance</a:t>
            </a:r>
            <a:endParaRPr sz="1300">
              <a:solidFill>
                <a:srgbClr val="2D3B45"/>
              </a:solidFill>
            </a:endParaRPr>
          </a:p>
          <a:p>
            <a:pPr marL="0" marR="0" lvl="0" indent="0" algn="l" rtl="0">
              <a:lnSpc>
                <a:spcPct val="115000"/>
              </a:lnSpc>
              <a:spcBef>
                <a:spcPts val="0"/>
              </a:spcBef>
              <a:spcAft>
                <a:spcPts val="0"/>
              </a:spcAft>
              <a:buNone/>
            </a:pPr>
            <a:endParaRPr sz="1300">
              <a:solidFill>
                <a:srgbClr val="2D3B45"/>
              </a:solidFill>
            </a:endParaRPr>
          </a:p>
          <a:p>
            <a:pPr marL="457200" marR="0" lvl="0" indent="-304800" algn="l" rtl="0">
              <a:lnSpc>
                <a:spcPct val="115000"/>
              </a:lnSpc>
              <a:spcBef>
                <a:spcPts val="0"/>
              </a:spcBef>
              <a:spcAft>
                <a:spcPts val="0"/>
              </a:spcAft>
              <a:buSzPts val="1200"/>
              <a:buChar char="●"/>
            </a:pPr>
            <a:r>
              <a:rPr lang="en" sz="1300">
                <a:solidFill>
                  <a:srgbClr val="2D3B45"/>
                </a:solidFill>
              </a:rPr>
              <a:t>More common variation recorded in the stock market during financial crisis and the market was more concentrated </a:t>
            </a:r>
            <a:endParaRPr sz="1300">
              <a:solidFill>
                <a:srgbClr val="2D3B45"/>
              </a:solidFill>
            </a:endParaRPr>
          </a:p>
          <a:p>
            <a:pPr marL="0" marR="0" lvl="0" indent="0" algn="l" rtl="0">
              <a:lnSpc>
                <a:spcPct val="115000"/>
              </a:lnSpc>
              <a:spcBef>
                <a:spcPts val="0"/>
              </a:spcBef>
              <a:spcAft>
                <a:spcPts val="0"/>
              </a:spcAft>
              <a:buNone/>
            </a:pPr>
            <a:endParaRPr sz="1300">
              <a:solidFill>
                <a:srgbClr val="2D3B45"/>
              </a:solidFill>
            </a:endParaRPr>
          </a:p>
          <a:p>
            <a:pPr marL="457200" marR="0" lvl="0" indent="-304800" algn="l" rtl="0">
              <a:lnSpc>
                <a:spcPct val="115000"/>
              </a:lnSpc>
              <a:spcBef>
                <a:spcPts val="0"/>
              </a:spcBef>
              <a:spcAft>
                <a:spcPts val="0"/>
              </a:spcAft>
              <a:buSzPts val="1200"/>
              <a:buChar char="●"/>
            </a:pPr>
            <a:r>
              <a:rPr lang="en" sz="1300">
                <a:solidFill>
                  <a:srgbClr val="2D3B45"/>
                </a:solidFill>
              </a:rPr>
              <a:t>Market correlation increased in bear markets, same results as the EDA</a:t>
            </a:r>
            <a:endParaRPr sz="1300">
              <a:solidFill>
                <a:srgbClr val="2D3B45"/>
              </a:solidFill>
            </a:endParaRPr>
          </a:p>
        </p:txBody>
      </p:sp>
      <p:pic>
        <p:nvPicPr>
          <p:cNvPr id="210" name="Shape 210"/>
          <p:cNvPicPr preferRelativeResize="0"/>
          <p:nvPr/>
        </p:nvPicPr>
        <p:blipFill>
          <a:blip r:embed="rId3">
            <a:alphaModFix/>
          </a:blip>
          <a:stretch>
            <a:fillRect/>
          </a:stretch>
        </p:blipFill>
        <p:spPr>
          <a:xfrm>
            <a:off x="4099250" y="1549425"/>
            <a:ext cx="4950197" cy="349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784475" y="64660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Findings from PCA analysis (continued)</a:t>
            </a:r>
            <a:endParaRPr sz="3000"/>
          </a:p>
          <a:p>
            <a:pPr marL="0" lvl="0" indent="0">
              <a:spcBef>
                <a:spcPts val="0"/>
              </a:spcBef>
              <a:spcAft>
                <a:spcPts val="0"/>
              </a:spcAft>
              <a:buNone/>
            </a:pPr>
            <a:r>
              <a:rPr lang="en" sz="1800"/>
              <a:t>Financial crisis vs. recent bull market</a:t>
            </a:r>
            <a:endParaRPr sz="1800"/>
          </a:p>
          <a:p>
            <a:pPr marL="0" lvl="0" indent="0">
              <a:spcBef>
                <a:spcPts val="0"/>
              </a:spcBef>
              <a:spcAft>
                <a:spcPts val="0"/>
              </a:spcAft>
              <a:buNone/>
            </a:pPr>
            <a:endParaRPr sz="3000"/>
          </a:p>
          <a:p>
            <a:pPr marL="0" lvl="0" indent="0">
              <a:spcBef>
                <a:spcPts val="0"/>
              </a:spcBef>
              <a:spcAft>
                <a:spcPts val="0"/>
              </a:spcAft>
              <a:buNone/>
            </a:pPr>
            <a:endParaRPr/>
          </a:p>
        </p:txBody>
      </p:sp>
      <p:pic>
        <p:nvPicPr>
          <p:cNvPr id="216" name="Shape 216"/>
          <p:cNvPicPr preferRelativeResize="0"/>
          <p:nvPr/>
        </p:nvPicPr>
        <p:blipFill>
          <a:blip r:embed="rId3">
            <a:alphaModFix/>
          </a:blip>
          <a:stretch>
            <a:fillRect/>
          </a:stretch>
        </p:blipFill>
        <p:spPr>
          <a:xfrm>
            <a:off x="989150" y="1454400"/>
            <a:ext cx="3636850" cy="2446471"/>
          </a:xfrm>
          <a:prstGeom prst="rect">
            <a:avLst/>
          </a:prstGeom>
          <a:noFill/>
          <a:ln>
            <a:noFill/>
          </a:ln>
        </p:spPr>
      </p:pic>
      <p:pic>
        <p:nvPicPr>
          <p:cNvPr id="217" name="Shape 217"/>
          <p:cNvPicPr preferRelativeResize="0"/>
          <p:nvPr/>
        </p:nvPicPr>
        <p:blipFill>
          <a:blip r:embed="rId4">
            <a:alphaModFix/>
          </a:blip>
          <a:stretch>
            <a:fillRect/>
          </a:stretch>
        </p:blipFill>
        <p:spPr>
          <a:xfrm>
            <a:off x="4946300" y="1454400"/>
            <a:ext cx="3636850" cy="2446499"/>
          </a:xfrm>
          <a:prstGeom prst="rect">
            <a:avLst/>
          </a:prstGeom>
          <a:noFill/>
          <a:ln>
            <a:noFill/>
          </a:ln>
        </p:spPr>
      </p:pic>
      <p:sp>
        <p:nvSpPr>
          <p:cNvPr id="218" name="Shape 218"/>
          <p:cNvSpPr txBox="1"/>
          <p:nvPr/>
        </p:nvSpPr>
        <p:spPr>
          <a:xfrm>
            <a:off x="596225" y="3712250"/>
            <a:ext cx="8491800" cy="161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u="sng"/>
              <a:t>Key message</a:t>
            </a:r>
            <a:r>
              <a:rPr lang="en" sz="1200"/>
              <a:t>:</a:t>
            </a:r>
            <a:endParaRPr sz="1200"/>
          </a:p>
          <a:p>
            <a:pPr marL="0" lvl="0" indent="0" rtl="0">
              <a:lnSpc>
                <a:spcPct val="115000"/>
              </a:lnSpc>
              <a:spcBef>
                <a:spcPts val="0"/>
              </a:spcBef>
              <a:spcAft>
                <a:spcPts val="0"/>
              </a:spcAft>
              <a:buSzPts val="1100"/>
              <a:buNone/>
            </a:pPr>
            <a:r>
              <a:rPr lang="en" sz="1200"/>
              <a:t>	</a:t>
            </a:r>
            <a:endParaRPr sz="1200"/>
          </a:p>
          <a:p>
            <a:pPr marL="457200" marR="0" lvl="0" indent="-304800" algn="l" rtl="0">
              <a:lnSpc>
                <a:spcPct val="115000"/>
              </a:lnSpc>
              <a:spcBef>
                <a:spcPts val="0"/>
              </a:spcBef>
              <a:spcAft>
                <a:spcPts val="0"/>
              </a:spcAft>
              <a:buSzPts val="1200"/>
              <a:buChar char="●"/>
            </a:pPr>
            <a:r>
              <a:rPr lang="en" sz="1300">
                <a:solidFill>
                  <a:srgbClr val="2D3B45"/>
                </a:solidFill>
              </a:rPr>
              <a:t>Energy sector is relatively more robust than other sectors during financial crisis</a:t>
            </a:r>
            <a:endParaRPr sz="1300">
              <a:solidFill>
                <a:srgbClr val="2D3B45"/>
              </a:solidFill>
            </a:endParaRPr>
          </a:p>
          <a:p>
            <a:pPr marL="457200" marR="0" lvl="0" indent="-304800" algn="l" rtl="0">
              <a:lnSpc>
                <a:spcPct val="115000"/>
              </a:lnSpc>
              <a:spcBef>
                <a:spcPts val="0"/>
              </a:spcBef>
              <a:spcAft>
                <a:spcPts val="0"/>
              </a:spcAft>
              <a:buSzPts val="1200"/>
              <a:buChar char="●"/>
            </a:pPr>
            <a:r>
              <a:rPr lang="en" sz="1300">
                <a:solidFill>
                  <a:srgbClr val="2D3B45"/>
                </a:solidFill>
              </a:rPr>
              <a:t>In recent five years, real estate and utilities contribute significantly to the second PC but no obvious contributions during the financial crisis period</a:t>
            </a:r>
            <a:endParaRPr sz="1300">
              <a:solidFill>
                <a:srgbClr val="2D3B45"/>
              </a:solidFill>
            </a:endParaRPr>
          </a:p>
          <a:p>
            <a:pPr marL="457200" marR="0" lvl="0" indent="-304800" algn="l" rtl="0">
              <a:lnSpc>
                <a:spcPct val="115000"/>
              </a:lnSpc>
              <a:spcBef>
                <a:spcPts val="0"/>
              </a:spcBef>
              <a:spcAft>
                <a:spcPts val="0"/>
              </a:spcAft>
              <a:buSzPts val="1200"/>
              <a:buChar char="●"/>
            </a:pPr>
            <a:r>
              <a:rPr lang="en" sz="1300">
                <a:solidFill>
                  <a:srgbClr val="2D3B45"/>
                </a:solidFill>
              </a:rPr>
              <a:t>During financial crisis, points from all sectors are more scattered than recent five years</a:t>
            </a:r>
            <a:endParaRPr sz="1300">
              <a:solidFill>
                <a:srgbClr val="2D3B4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Next steps...</a:t>
            </a:r>
            <a:endParaRPr sz="3000"/>
          </a:p>
        </p:txBody>
      </p:sp>
      <p:sp>
        <p:nvSpPr>
          <p:cNvPr id="224" name="Shape 224"/>
          <p:cNvSpPr txBox="1"/>
          <p:nvPr/>
        </p:nvSpPr>
        <p:spPr>
          <a:xfrm>
            <a:off x="604800" y="1428400"/>
            <a:ext cx="7934400" cy="3268200"/>
          </a:xfrm>
          <a:prstGeom prst="rect">
            <a:avLst/>
          </a:prstGeom>
          <a:noFill/>
          <a:ln>
            <a:noFill/>
          </a:ln>
        </p:spPr>
        <p:txBody>
          <a:bodyPr spcFirstLastPara="1" wrap="square" lIns="91425" tIns="91425" rIns="91425" bIns="91425" anchor="ctr" anchorCtr="0">
            <a:noAutofit/>
          </a:bodyPr>
          <a:lstStyle/>
          <a:p>
            <a:pPr marL="698500" lvl="0" indent="-311150" rtl="0">
              <a:lnSpc>
                <a:spcPct val="115000"/>
              </a:lnSpc>
              <a:spcBef>
                <a:spcPts val="0"/>
              </a:spcBef>
              <a:spcAft>
                <a:spcPts val="0"/>
              </a:spcAft>
              <a:buClr>
                <a:srgbClr val="2D3B45"/>
              </a:buClr>
              <a:buSzPts val="1300"/>
              <a:buChar char="●"/>
            </a:pPr>
            <a:r>
              <a:rPr lang="en" sz="1300">
                <a:solidFill>
                  <a:srgbClr val="2D3B45"/>
                </a:solidFill>
              </a:rPr>
              <a:t>Explain other principal components i.e. PC3, PC4, etc representing synchronized fluctuations that only happens to a group of stocks</a:t>
            </a:r>
            <a:endParaRPr sz="1300">
              <a:solidFill>
                <a:srgbClr val="2D3B45"/>
              </a:solidFill>
            </a:endParaRPr>
          </a:p>
          <a:p>
            <a:pPr marL="698500" lvl="0" indent="-311150" rtl="0">
              <a:lnSpc>
                <a:spcPct val="115000"/>
              </a:lnSpc>
              <a:spcBef>
                <a:spcPts val="0"/>
              </a:spcBef>
              <a:spcAft>
                <a:spcPts val="0"/>
              </a:spcAft>
              <a:buClr>
                <a:srgbClr val="2D3B45"/>
              </a:buClr>
              <a:buSzPts val="1300"/>
              <a:buChar char="●"/>
            </a:pPr>
            <a:r>
              <a:rPr lang="en" sz="1300">
                <a:solidFill>
                  <a:srgbClr val="2D3B45"/>
                </a:solidFill>
              </a:rPr>
              <a:t>Use PCA technique to reduce equity metrics for stock selection</a:t>
            </a:r>
            <a:r>
              <a:rPr lang="en" sz="3000" b="1">
                <a:solidFill>
                  <a:srgbClr val="1A1A1A"/>
                </a:solidFill>
                <a:latin typeface="Raleway"/>
                <a:ea typeface="Raleway"/>
                <a:cs typeface="Raleway"/>
                <a:sym typeface="Raleway"/>
              </a:rPr>
              <a:t>			</a:t>
            </a:r>
            <a:endParaRPr sz="3000" b="1">
              <a:solidFill>
                <a:srgbClr val="1A1A1A"/>
              </a:solidFill>
              <a:latin typeface="Raleway"/>
              <a:ea typeface="Raleway"/>
              <a:cs typeface="Raleway"/>
              <a:sym typeface="Raleway"/>
            </a:endParaRPr>
          </a:p>
          <a:p>
            <a:pPr marL="914400" lvl="1" indent="-311150" rtl="0">
              <a:lnSpc>
                <a:spcPct val="115000"/>
              </a:lnSpc>
              <a:spcBef>
                <a:spcPts val="0"/>
              </a:spcBef>
              <a:spcAft>
                <a:spcPts val="0"/>
              </a:spcAft>
              <a:buSzPts val="1300"/>
              <a:buChar char="○"/>
            </a:pPr>
            <a:r>
              <a:rPr lang="en" sz="1300">
                <a:solidFill>
                  <a:srgbClr val="2D3B45"/>
                </a:solidFill>
              </a:rPr>
              <a:t>The main task of feature extraction is to select or combine the features that preserve most of the information</a:t>
            </a:r>
            <a:endParaRPr sz="1300">
              <a:solidFill>
                <a:srgbClr val="2D3B45"/>
              </a:solidFill>
            </a:endParaRPr>
          </a:p>
          <a:p>
            <a:pPr marL="914400" lvl="1" indent="-311150" rtl="0">
              <a:lnSpc>
                <a:spcPct val="115000"/>
              </a:lnSpc>
              <a:spcBef>
                <a:spcPts val="0"/>
              </a:spcBef>
              <a:spcAft>
                <a:spcPts val="0"/>
              </a:spcAft>
              <a:buClr>
                <a:srgbClr val="2D3B45"/>
              </a:buClr>
              <a:buSzPts val="1300"/>
              <a:buChar char="○"/>
            </a:pPr>
            <a:r>
              <a:rPr lang="en" sz="1300">
                <a:solidFill>
                  <a:srgbClr val="2D3B45"/>
                </a:solidFill>
              </a:rPr>
              <a:t>Potential input variables include: </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Valuation measures: price/book, PE ratio, etc</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Profitability: profit margin, operating margin, etc</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Management effectiveness: return on assets, return on equity, etc</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Income statement: revenue per share, quarterly revenue growth, etc</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Balance sheet: dividend, total debt/equity, book value per share,etc</a:t>
            </a:r>
            <a:endParaRPr sz="1300">
              <a:solidFill>
                <a:srgbClr val="2D3B45"/>
              </a:solidFill>
            </a:endParaRPr>
          </a:p>
          <a:p>
            <a:pPr marL="1371600" lvl="2" indent="-311150" rtl="0">
              <a:lnSpc>
                <a:spcPct val="115000"/>
              </a:lnSpc>
              <a:spcBef>
                <a:spcPts val="0"/>
              </a:spcBef>
              <a:spcAft>
                <a:spcPts val="0"/>
              </a:spcAft>
              <a:buClr>
                <a:srgbClr val="2D3B45"/>
              </a:buClr>
              <a:buSzPts val="1300"/>
              <a:buChar char="■"/>
            </a:pPr>
            <a:r>
              <a:rPr lang="en" sz="1300">
                <a:solidFill>
                  <a:srgbClr val="2D3B45"/>
                </a:solidFill>
              </a:rPr>
              <a:t>Trading information: price, volume, market cap,etc</a:t>
            </a:r>
            <a:endParaRPr sz="1300">
              <a:solidFill>
                <a:srgbClr val="2D3B45"/>
              </a:solidFill>
            </a:endParaRPr>
          </a:p>
          <a:p>
            <a:pPr marL="914400" lvl="1" indent="-311150" rtl="0">
              <a:lnSpc>
                <a:spcPct val="115000"/>
              </a:lnSpc>
              <a:spcBef>
                <a:spcPts val="0"/>
              </a:spcBef>
              <a:spcAft>
                <a:spcPts val="0"/>
              </a:spcAft>
              <a:buClr>
                <a:srgbClr val="2D3B45"/>
              </a:buClr>
              <a:buSzPts val="1300"/>
              <a:buChar char="○"/>
            </a:pPr>
            <a:r>
              <a:rPr lang="en" sz="1300">
                <a:solidFill>
                  <a:srgbClr val="2D3B45"/>
                </a:solidFill>
              </a:rPr>
              <a:t>Data source: quarterly data for past 5 years, web scraping from yahoo finance </a:t>
            </a:r>
            <a:endParaRPr sz="1300">
              <a:solidFill>
                <a:srgbClr val="2D3B4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Challenges</a:t>
            </a:r>
            <a:endParaRPr sz="3000"/>
          </a:p>
          <a:p>
            <a:pPr marL="0" lvl="0" indent="0">
              <a:spcBef>
                <a:spcPts val="0"/>
              </a:spcBef>
              <a:spcAft>
                <a:spcPts val="0"/>
              </a:spcAft>
              <a:buNone/>
            </a:pPr>
            <a:endParaRPr sz="600"/>
          </a:p>
          <a:p>
            <a:pPr marL="0" lvl="0" indent="0" rtl="0">
              <a:spcBef>
                <a:spcPts val="0"/>
              </a:spcBef>
              <a:spcAft>
                <a:spcPts val="0"/>
              </a:spcAft>
              <a:buNone/>
            </a:pPr>
            <a:endParaRPr sz="1800"/>
          </a:p>
        </p:txBody>
      </p:sp>
      <p:sp>
        <p:nvSpPr>
          <p:cNvPr id="230" name="Shape 230"/>
          <p:cNvSpPr txBox="1"/>
          <p:nvPr/>
        </p:nvSpPr>
        <p:spPr>
          <a:xfrm>
            <a:off x="410875" y="1506925"/>
            <a:ext cx="8574000" cy="3201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b="1">
                <a:solidFill>
                  <a:srgbClr val="2D3B45"/>
                </a:solidFill>
              </a:rPr>
              <a:t>Challenges Encountered:</a:t>
            </a:r>
            <a:endParaRPr b="1">
              <a:solidFill>
                <a:srgbClr val="2D3B45"/>
              </a:solidFill>
            </a:endParaRPr>
          </a:p>
          <a:p>
            <a:pPr marL="698500" lvl="0" indent="-317500" rtl="0">
              <a:lnSpc>
                <a:spcPct val="115000"/>
              </a:lnSpc>
              <a:spcBef>
                <a:spcPts val="500"/>
              </a:spcBef>
              <a:spcAft>
                <a:spcPts val="0"/>
              </a:spcAft>
              <a:buClr>
                <a:srgbClr val="2D3B45"/>
              </a:buClr>
              <a:buSzPts val="1400"/>
              <a:buChar char="●"/>
            </a:pPr>
            <a:r>
              <a:rPr lang="en">
                <a:solidFill>
                  <a:srgbClr val="2D3B45"/>
                </a:solidFill>
              </a:rPr>
              <a:t>Understand the application of PCA analysis to financial factor models</a:t>
            </a:r>
            <a:endParaRPr>
              <a:solidFill>
                <a:srgbClr val="2D3B45"/>
              </a:solidFill>
            </a:endParaRPr>
          </a:p>
          <a:p>
            <a:pPr marL="698500" lvl="0" indent="-317500" rtl="0">
              <a:lnSpc>
                <a:spcPct val="115000"/>
              </a:lnSpc>
              <a:spcBef>
                <a:spcPts val="0"/>
              </a:spcBef>
              <a:spcAft>
                <a:spcPts val="0"/>
              </a:spcAft>
              <a:buClr>
                <a:srgbClr val="2D3B45"/>
              </a:buClr>
              <a:buSzPts val="1400"/>
              <a:buChar char="●"/>
            </a:pPr>
            <a:r>
              <a:rPr lang="en">
                <a:solidFill>
                  <a:srgbClr val="2D3B45"/>
                </a:solidFill>
              </a:rPr>
              <a:t>Automate the data downloading process of 1000 stocks and combine into user-friendly data table</a:t>
            </a:r>
            <a:endParaRPr>
              <a:solidFill>
                <a:srgbClr val="2D3B45"/>
              </a:solidFill>
            </a:endParaRPr>
          </a:p>
          <a:p>
            <a:pPr marL="698500" lvl="0" indent="-317500" rtl="0">
              <a:lnSpc>
                <a:spcPct val="115000"/>
              </a:lnSpc>
              <a:spcBef>
                <a:spcPts val="0"/>
              </a:spcBef>
              <a:spcAft>
                <a:spcPts val="0"/>
              </a:spcAft>
              <a:buClr>
                <a:srgbClr val="2D3B45"/>
              </a:buClr>
              <a:buSzPts val="1400"/>
              <a:buChar char="●"/>
            </a:pPr>
            <a:r>
              <a:rPr lang="en">
                <a:solidFill>
                  <a:srgbClr val="2D3B45"/>
                </a:solidFill>
              </a:rPr>
              <a:t>Correlation between PC1 value and market return index is relatively weak (loading coefficient for PC1 for 15-year is negative)</a:t>
            </a:r>
            <a:endParaRPr>
              <a:solidFill>
                <a:srgbClr val="2D3B45"/>
              </a:solidFill>
            </a:endParaRPr>
          </a:p>
          <a:p>
            <a:pPr marL="0" lvl="0" indent="0" rtl="0">
              <a:lnSpc>
                <a:spcPct val="115000"/>
              </a:lnSpc>
              <a:spcBef>
                <a:spcPts val="500"/>
              </a:spcBef>
              <a:spcAft>
                <a:spcPts val="0"/>
              </a:spcAft>
              <a:buNone/>
            </a:pPr>
            <a:endParaRPr>
              <a:solidFill>
                <a:srgbClr val="2D3B45"/>
              </a:solidFill>
            </a:endParaRPr>
          </a:p>
          <a:p>
            <a:pPr marL="0" lvl="0" indent="0" rtl="0">
              <a:lnSpc>
                <a:spcPct val="115000"/>
              </a:lnSpc>
              <a:spcBef>
                <a:spcPts val="500"/>
              </a:spcBef>
              <a:spcAft>
                <a:spcPts val="0"/>
              </a:spcAft>
              <a:buNone/>
            </a:pPr>
            <a:r>
              <a:rPr lang="en" b="1">
                <a:solidFill>
                  <a:srgbClr val="2D3B45"/>
                </a:solidFill>
              </a:rPr>
              <a:t>Challenges Anticipated:</a:t>
            </a:r>
            <a:endParaRPr>
              <a:solidFill>
                <a:srgbClr val="2D3B45"/>
              </a:solidFill>
            </a:endParaRPr>
          </a:p>
          <a:p>
            <a:pPr marL="698500" lvl="0" indent="-317500" rtl="0">
              <a:lnSpc>
                <a:spcPct val="115000"/>
              </a:lnSpc>
              <a:spcBef>
                <a:spcPts val="500"/>
              </a:spcBef>
              <a:spcAft>
                <a:spcPts val="0"/>
              </a:spcAft>
              <a:buClr>
                <a:srgbClr val="2D3B45"/>
              </a:buClr>
              <a:buSzPts val="1400"/>
              <a:buChar char="●"/>
            </a:pPr>
            <a:r>
              <a:rPr lang="en">
                <a:solidFill>
                  <a:srgbClr val="2D3B45"/>
                </a:solidFill>
              </a:rPr>
              <a:t>Download financial ratio and economic data for each equity (eg, ￼return on assets,￼ return on equity, ￼revenue per share, book value per share)</a:t>
            </a:r>
            <a:endParaRPr>
              <a:solidFill>
                <a:srgbClr val="2D3B45"/>
              </a:solidFill>
            </a:endParaRPr>
          </a:p>
          <a:p>
            <a:pPr marL="698500" lvl="0" indent="-317500" rtl="0">
              <a:lnSpc>
                <a:spcPct val="115000"/>
              </a:lnSpc>
              <a:spcBef>
                <a:spcPts val="0"/>
              </a:spcBef>
              <a:spcAft>
                <a:spcPts val="0"/>
              </a:spcAft>
              <a:buClr>
                <a:srgbClr val="2D3B45"/>
              </a:buClr>
              <a:buSzPts val="1400"/>
              <a:buChar char="●"/>
            </a:pPr>
            <a:r>
              <a:rPr lang="en">
                <a:solidFill>
                  <a:srgbClr val="2D3B45"/>
                </a:solidFill>
              </a:rPr>
              <a:t>Visualization of PCA: hundreds of stocks in one plot with unclear labels, may need to split into subplots</a:t>
            </a:r>
            <a:endParaRPr>
              <a:solidFill>
                <a:srgbClr val="2D3B4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Reference</a:t>
            </a:r>
            <a:endParaRPr sz="3000"/>
          </a:p>
          <a:p>
            <a:pPr marL="0" lvl="0" indent="0" rtl="0">
              <a:spcBef>
                <a:spcPts val="0"/>
              </a:spcBef>
              <a:spcAft>
                <a:spcPts val="0"/>
              </a:spcAft>
              <a:buNone/>
            </a:pPr>
            <a:endParaRPr sz="600"/>
          </a:p>
          <a:p>
            <a:pPr marL="0" lvl="0" indent="0" rtl="0">
              <a:spcBef>
                <a:spcPts val="0"/>
              </a:spcBef>
              <a:spcAft>
                <a:spcPts val="0"/>
              </a:spcAft>
              <a:buNone/>
            </a:pPr>
            <a:endParaRPr sz="1800"/>
          </a:p>
        </p:txBody>
      </p:sp>
      <p:sp>
        <p:nvSpPr>
          <p:cNvPr id="236" name="Shape 236"/>
          <p:cNvSpPr txBox="1"/>
          <p:nvPr/>
        </p:nvSpPr>
        <p:spPr>
          <a:xfrm>
            <a:off x="410875" y="1506925"/>
            <a:ext cx="8574000" cy="3201300"/>
          </a:xfrm>
          <a:prstGeom prst="rect">
            <a:avLst/>
          </a:prstGeom>
          <a:noFill/>
          <a:ln>
            <a:noFill/>
          </a:ln>
        </p:spPr>
        <p:txBody>
          <a:bodyPr spcFirstLastPara="1" wrap="square" lIns="91425" tIns="91425" rIns="91425" bIns="91425" anchor="ctr" anchorCtr="0">
            <a:noAutofit/>
          </a:bodyPr>
          <a:lstStyle/>
          <a:p>
            <a:pPr marL="698500" lvl="0" indent="-317500" rtl="0">
              <a:lnSpc>
                <a:spcPct val="150000"/>
              </a:lnSpc>
              <a:spcBef>
                <a:spcPts val="0"/>
              </a:spcBef>
              <a:spcAft>
                <a:spcPts val="0"/>
              </a:spcAft>
              <a:buClr>
                <a:srgbClr val="2D3B45"/>
              </a:buClr>
              <a:buSzPts val="1400"/>
              <a:buChar char="●"/>
            </a:pPr>
            <a:r>
              <a:rPr lang="en">
                <a:solidFill>
                  <a:srgbClr val="2D3B45"/>
                </a:solidFill>
              </a:rPr>
              <a:t>Bonanno G., Caldarelli G., Lillo F., Micciche S., Vandewalle N., and Mantegna R. N.(Jan 16, 2004). Networks of equities in financial markets</a:t>
            </a:r>
            <a:endParaRPr>
              <a:solidFill>
                <a:srgbClr val="2D3B45"/>
              </a:solidFill>
            </a:endParaRPr>
          </a:p>
          <a:p>
            <a:pPr marL="698500" marR="0" lvl="0" indent="-317500" algn="l" rtl="0">
              <a:lnSpc>
                <a:spcPct val="150000"/>
              </a:lnSpc>
              <a:spcBef>
                <a:spcPts val="0"/>
              </a:spcBef>
              <a:spcAft>
                <a:spcPts val="0"/>
              </a:spcAft>
              <a:buClr>
                <a:srgbClr val="2D3B45"/>
              </a:buClr>
              <a:buSzPts val="1400"/>
              <a:buChar char="●"/>
            </a:pPr>
            <a:r>
              <a:rPr lang="en">
                <a:solidFill>
                  <a:srgbClr val="2D3B45"/>
                </a:solidFill>
              </a:rPr>
              <a:t>Hargreaves,C. &amp; Mani C. (Aug 9, 2015). The Selection of Winning Stocks Using Principal Component Analysis</a:t>
            </a:r>
            <a:endParaRPr>
              <a:solidFill>
                <a:srgbClr val="2D3B45"/>
              </a:solidFill>
            </a:endParaRPr>
          </a:p>
          <a:p>
            <a:pPr marL="698500" marR="0" lvl="0" indent="-317500" algn="l" rtl="0">
              <a:lnSpc>
                <a:spcPct val="150000"/>
              </a:lnSpc>
              <a:spcBef>
                <a:spcPts val="0"/>
              </a:spcBef>
              <a:spcAft>
                <a:spcPts val="0"/>
              </a:spcAft>
              <a:buClr>
                <a:srgbClr val="2D3B45"/>
              </a:buClr>
              <a:buSzPts val="1400"/>
              <a:buChar char="●"/>
            </a:pPr>
            <a:r>
              <a:rPr lang="en">
                <a:solidFill>
                  <a:srgbClr val="2D3B45"/>
                </a:solidFill>
              </a:rPr>
              <a:t>Lee J. &amp; Nobi A.(Mar 2, 2015). State and group dynamics of world stock market by principal component analysis </a:t>
            </a:r>
            <a:endParaRPr>
              <a:solidFill>
                <a:srgbClr val="2D3B45"/>
              </a:solidFill>
            </a:endParaRPr>
          </a:p>
          <a:p>
            <a:pPr marL="698500" lvl="0" indent="-304800" rtl="0">
              <a:lnSpc>
                <a:spcPct val="150000"/>
              </a:lnSpc>
              <a:spcBef>
                <a:spcPts val="0"/>
              </a:spcBef>
              <a:spcAft>
                <a:spcPts val="0"/>
              </a:spcAft>
              <a:buClr>
                <a:srgbClr val="2D3B45"/>
              </a:buClr>
              <a:buSzPts val="1200"/>
              <a:buChar char="●"/>
            </a:pPr>
            <a:r>
              <a:rPr lang="en">
                <a:solidFill>
                  <a:srgbClr val="2D3B45"/>
                </a:solidFill>
              </a:rPr>
              <a:t>Mantegna R.(Feb 24, 1998). Hierarchical Structure in Financial Markets</a:t>
            </a:r>
            <a:endParaRPr>
              <a:solidFill>
                <a:srgbClr val="2D3B45"/>
              </a:solidFill>
            </a:endParaRPr>
          </a:p>
          <a:p>
            <a:pPr marL="698500" lvl="0" indent="-304800" rtl="0">
              <a:lnSpc>
                <a:spcPct val="150000"/>
              </a:lnSpc>
              <a:spcBef>
                <a:spcPts val="0"/>
              </a:spcBef>
              <a:spcAft>
                <a:spcPts val="0"/>
              </a:spcAft>
              <a:buClr>
                <a:srgbClr val="2D3B45"/>
              </a:buClr>
              <a:buSzPts val="1200"/>
              <a:buChar char="●"/>
            </a:pPr>
            <a:r>
              <a:rPr lang="en">
                <a:solidFill>
                  <a:srgbClr val="2D3B45"/>
                </a:solidFill>
              </a:rPr>
              <a:t>Yang, L. (2015). An Application of Principal Component Analysis to Stock Portfolio Management</a:t>
            </a:r>
            <a:endParaRPr>
              <a:solidFill>
                <a:srgbClr val="2D3B45"/>
              </a:solidFill>
            </a:endParaRPr>
          </a:p>
          <a:p>
            <a:pPr marL="0" lvl="0" indent="0" rtl="0">
              <a:lnSpc>
                <a:spcPct val="115000"/>
              </a:lnSpc>
              <a:spcBef>
                <a:spcPts val="500"/>
              </a:spcBef>
              <a:spcAft>
                <a:spcPts val="500"/>
              </a:spcAft>
              <a:buNone/>
            </a:pPr>
            <a:endParaRPr>
              <a:solidFill>
                <a:srgbClr val="2D3B4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p:nvPr/>
        </p:nvSpPr>
        <p:spPr>
          <a:xfrm>
            <a:off x="3001800" y="1799375"/>
            <a:ext cx="3140400" cy="1720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500"/>
              </a:spcAft>
              <a:buNone/>
            </a:pPr>
            <a:r>
              <a:rPr lang="en" sz="4800" b="1">
                <a:solidFill>
                  <a:srgbClr val="2D3B45"/>
                </a:solidFill>
              </a:rPr>
              <a:t>Thanks!</a:t>
            </a:r>
            <a:endParaRPr sz="4800" b="1">
              <a:solidFill>
                <a:srgbClr val="2D3B45"/>
              </a:solidFill>
            </a:endParaRPr>
          </a:p>
        </p:txBody>
      </p:sp>
      <p:pic>
        <p:nvPicPr>
          <p:cNvPr id="242" name="Shape 242"/>
          <p:cNvPicPr preferRelativeResize="0"/>
          <p:nvPr/>
        </p:nvPicPr>
        <p:blipFill>
          <a:blip r:embed="rId3">
            <a:alphaModFix/>
          </a:blip>
          <a:stretch>
            <a:fillRect/>
          </a:stretch>
        </p:blipFill>
        <p:spPr>
          <a:xfrm>
            <a:off x="2177025" y="1799374"/>
            <a:ext cx="1597625" cy="723450"/>
          </a:xfrm>
          <a:prstGeom prst="rect">
            <a:avLst/>
          </a:prstGeom>
          <a:noFill/>
          <a:ln>
            <a:noFill/>
          </a:ln>
          <a:effectLst>
            <a:outerShdw blurRad="57150" dist="19050" dir="5400000" algn="bl" rotWithShape="0">
              <a:schemeClr val="dk2">
                <a:alpha val="50000"/>
              </a:schemeClr>
            </a:outerShdw>
            <a:reflection endPos="30000" dist="38100" dir="5400000" fadeDir="5400012" sy="-100000" algn="bl" rotWithShape="0"/>
          </a:effectLst>
        </p:spPr>
      </p:pic>
      <p:pic>
        <p:nvPicPr>
          <p:cNvPr id="243" name="Shape 243"/>
          <p:cNvPicPr preferRelativeResize="0"/>
          <p:nvPr/>
        </p:nvPicPr>
        <p:blipFill>
          <a:blip r:embed="rId3">
            <a:alphaModFix/>
          </a:blip>
          <a:stretch>
            <a:fillRect/>
          </a:stretch>
        </p:blipFill>
        <p:spPr>
          <a:xfrm rot="10800000">
            <a:off x="4901375" y="2644324"/>
            <a:ext cx="1597625" cy="7234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653250" y="48045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Agenda</a:t>
            </a:r>
            <a:endParaRPr sz="3000"/>
          </a:p>
        </p:txBody>
      </p:sp>
      <p:sp>
        <p:nvSpPr>
          <p:cNvPr id="93" name="Shape 93"/>
          <p:cNvSpPr txBox="1"/>
          <p:nvPr/>
        </p:nvSpPr>
        <p:spPr>
          <a:xfrm>
            <a:off x="531475" y="1472850"/>
            <a:ext cx="8680800" cy="3000000"/>
          </a:xfrm>
          <a:prstGeom prst="rect">
            <a:avLst/>
          </a:prstGeom>
          <a:noFill/>
          <a:ln>
            <a:noFill/>
          </a:ln>
        </p:spPr>
        <p:txBody>
          <a:bodyPr spcFirstLastPara="1" wrap="square" lIns="91425" tIns="91425" rIns="91425" bIns="91425" anchor="ctr" anchorCtr="0">
            <a:noAutofit/>
          </a:bodyPr>
          <a:lstStyle/>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Recap of problem statement </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Data preprocessing</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Exploratory data analysis</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PCA analysis on historical stock data</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Findings from PCA analysis</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Next steps</a:t>
            </a:r>
            <a:endParaRPr sz="2500">
              <a:solidFill>
                <a:schemeClr val="dk2"/>
              </a:solidFill>
              <a:latin typeface="Raleway"/>
              <a:ea typeface="Raleway"/>
              <a:cs typeface="Raleway"/>
              <a:sym typeface="Raleway"/>
            </a:endParaRPr>
          </a:p>
          <a:p>
            <a:pPr marL="457200" lvl="0" indent="-387350" rtl="0">
              <a:lnSpc>
                <a:spcPct val="115000"/>
              </a:lnSpc>
              <a:spcBef>
                <a:spcPts val="0"/>
              </a:spcBef>
              <a:spcAft>
                <a:spcPts val="0"/>
              </a:spcAft>
              <a:buClr>
                <a:schemeClr val="dk2"/>
              </a:buClr>
              <a:buSzPts val="2500"/>
              <a:buFont typeface="Raleway"/>
              <a:buChar char="●"/>
            </a:pPr>
            <a:r>
              <a:rPr lang="en" sz="2500">
                <a:solidFill>
                  <a:schemeClr val="dk2"/>
                </a:solidFill>
                <a:latin typeface="Raleway"/>
                <a:ea typeface="Raleway"/>
                <a:cs typeface="Raleway"/>
                <a:sym typeface="Raleway"/>
              </a:rPr>
              <a:t>Challenges</a:t>
            </a:r>
            <a:endParaRPr sz="25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535350" y="51910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Recap of problem statement</a:t>
            </a:r>
            <a:endParaRPr sz="3000"/>
          </a:p>
        </p:txBody>
      </p:sp>
      <p:sp>
        <p:nvSpPr>
          <p:cNvPr id="99" name="Shape 99"/>
          <p:cNvSpPr txBox="1"/>
          <p:nvPr/>
        </p:nvSpPr>
        <p:spPr>
          <a:xfrm>
            <a:off x="71550" y="939450"/>
            <a:ext cx="8616300" cy="36960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endParaRPr b="1">
              <a:solidFill>
                <a:srgbClr val="2D3B45"/>
              </a:solidFill>
            </a:endParaRPr>
          </a:p>
          <a:p>
            <a:pPr marL="698500" lvl="0" indent="-317500" rtl="0">
              <a:lnSpc>
                <a:spcPct val="150000"/>
              </a:lnSpc>
              <a:spcBef>
                <a:spcPts val="500"/>
              </a:spcBef>
              <a:spcAft>
                <a:spcPts val="0"/>
              </a:spcAft>
              <a:buClr>
                <a:srgbClr val="2D3B45"/>
              </a:buClr>
              <a:buSzPts val="1400"/>
              <a:buChar char="●"/>
            </a:pPr>
            <a:r>
              <a:rPr lang="en" b="1">
                <a:solidFill>
                  <a:srgbClr val="2D3B45"/>
                </a:solidFill>
              </a:rPr>
              <a:t>Goal:</a:t>
            </a:r>
            <a:endParaRPr b="1">
              <a:solidFill>
                <a:srgbClr val="2D3B45"/>
              </a:solidFill>
            </a:endParaRPr>
          </a:p>
          <a:p>
            <a:pPr marL="914400" lvl="1" indent="-317500" rtl="0">
              <a:lnSpc>
                <a:spcPct val="150000"/>
              </a:lnSpc>
              <a:spcBef>
                <a:spcPts val="0"/>
              </a:spcBef>
              <a:spcAft>
                <a:spcPts val="0"/>
              </a:spcAft>
              <a:buClr>
                <a:srgbClr val="000000"/>
              </a:buClr>
              <a:buSzPts val="1400"/>
              <a:buChar char="○"/>
            </a:pPr>
            <a:r>
              <a:rPr lang="en">
                <a:solidFill>
                  <a:srgbClr val="2D3B45"/>
                </a:solidFill>
              </a:rPr>
              <a:t>Explore the cross-correlation of equity returns between stocks in a portfolio traded in the financial market</a:t>
            </a:r>
            <a:endParaRPr>
              <a:solidFill>
                <a:srgbClr val="2D3B45"/>
              </a:solidFill>
            </a:endParaRPr>
          </a:p>
          <a:p>
            <a:pPr marL="914400" lvl="1" indent="-317500" rtl="0">
              <a:lnSpc>
                <a:spcPct val="150000"/>
              </a:lnSpc>
              <a:spcBef>
                <a:spcPts val="0"/>
              </a:spcBef>
              <a:spcAft>
                <a:spcPts val="0"/>
              </a:spcAft>
              <a:buClr>
                <a:srgbClr val="000000"/>
              </a:buClr>
              <a:buSzPts val="1400"/>
              <a:buChar char="○"/>
            </a:pPr>
            <a:r>
              <a:rPr lang="en">
                <a:solidFill>
                  <a:srgbClr val="2D3B45"/>
                </a:solidFill>
              </a:rPr>
              <a:t>Search of empirical evidence about the existence and nature of common economic factors which drive the time evolution of stock prices</a:t>
            </a:r>
            <a:endParaRPr b="1">
              <a:solidFill>
                <a:srgbClr val="2D3B45"/>
              </a:solidFill>
            </a:endParaRPr>
          </a:p>
          <a:p>
            <a:pPr marL="698500" lvl="0" indent="-317500" rtl="0">
              <a:lnSpc>
                <a:spcPct val="150000"/>
              </a:lnSpc>
              <a:spcBef>
                <a:spcPts val="0"/>
              </a:spcBef>
              <a:spcAft>
                <a:spcPts val="0"/>
              </a:spcAft>
              <a:buClr>
                <a:srgbClr val="2D3B45"/>
              </a:buClr>
              <a:buSzPts val="1400"/>
              <a:buChar char="●"/>
            </a:pPr>
            <a:r>
              <a:rPr lang="en" b="1">
                <a:solidFill>
                  <a:srgbClr val="2D3B45"/>
                </a:solidFill>
              </a:rPr>
              <a:t>Technique</a:t>
            </a:r>
            <a:r>
              <a:rPr lang="en">
                <a:solidFill>
                  <a:srgbClr val="2D3B45"/>
                </a:solidFill>
              </a:rPr>
              <a:t>: Principal Component Analysis</a:t>
            </a:r>
            <a:endParaRPr b="1">
              <a:solidFill>
                <a:srgbClr val="2D3B45"/>
              </a:solidFill>
            </a:endParaRPr>
          </a:p>
          <a:p>
            <a:pPr marL="698500" lvl="0" indent="-317500" rtl="0">
              <a:lnSpc>
                <a:spcPct val="150000"/>
              </a:lnSpc>
              <a:spcBef>
                <a:spcPts val="0"/>
              </a:spcBef>
              <a:spcAft>
                <a:spcPts val="0"/>
              </a:spcAft>
              <a:buClr>
                <a:srgbClr val="2D3B45"/>
              </a:buClr>
              <a:buSzPts val="1400"/>
              <a:buChar char="●"/>
            </a:pPr>
            <a:r>
              <a:rPr lang="en" b="1">
                <a:solidFill>
                  <a:srgbClr val="2D3B45"/>
                </a:solidFill>
              </a:rPr>
              <a:t>Value: </a:t>
            </a:r>
            <a:r>
              <a:rPr lang="en">
                <a:solidFill>
                  <a:srgbClr val="2D3B45"/>
                </a:solidFill>
              </a:rPr>
              <a:t>Find out interpretable financial factors and effectively improve factor model’s ability to model stock portfolios </a:t>
            </a:r>
            <a:endParaRPr>
              <a:solidFill>
                <a:srgbClr val="2D3B4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13475" y="573350"/>
            <a:ext cx="7688700" cy="959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Data preprocessing</a:t>
            </a:r>
            <a:endParaRPr sz="3000"/>
          </a:p>
          <a:p>
            <a:pPr marL="0" lvl="0" indent="0">
              <a:spcBef>
                <a:spcPts val="0"/>
              </a:spcBef>
              <a:spcAft>
                <a:spcPts val="0"/>
              </a:spcAft>
              <a:buNone/>
            </a:pPr>
            <a:endParaRPr sz="600"/>
          </a:p>
          <a:p>
            <a:pPr marL="0" lvl="0" indent="0" rtl="0">
              <a:spcBef>
                <a:spcPts val="0"/>
              </a:spcBef>
              <a:spcAft>
                <a:spcPts val="0"/>
              </a:spcAft>
              <a:buNone/>
            </a:pPr>
            <a:endParaRPr sz="1800"/>
          </a:p>
        </p:txBody>
      </p:sp>
      <p:sp>
        <p:nvSpPr>
          <p:cNvPr id="105" name="Shape 105"/>
          <p:cNvSpPr txBox="1"/>
          <p:nvPr/>
        </p:nvSpPr>
        <p:spPr>
          <a:xfrm>
            <a:off x="357450" y="1456550"/>
            <a:ext cx="8429100" cy="3508800"/>
          </a:xfrm>
          <a:prstGeom prst="rect">
            <a:avLst/>
          </a:prstGeom>
          <a:noFill/>
          <a:ln>
            <a:noFill/>
          </a:ln>
        </p:spPr>
        <p:txBody>
          <a:bodyPr spcFirstLastPara="1" wrap="square" lIns="91425" tIns="91425" rIns="91425" bIns="91425" anchor="ctr" anchorCtr="0">
            <a:noAutofit/>
          </a:bodyPr>
          <a:lstStyle/>
          <a:p>
            <a:pPr marL="457200" lvl="0" indent="-304800" rtl="0">
              <a:lnSpc>
                <a:spcPct val="150000"/>
              </a:lnSpc>
              <a:spcBef>
                <a:spcPts val="0"/>
              </a:spcBef>
              <a:spcAft>
                <a:spcPts val="0"/>
              </a:spcAft>
              <a:buClr>
                <a:srgbClr val="2D3B45"/>
              </a:buClr>
              <a:buSzPts val="1200"/>
              <a:buChar char="●"/>
            </a:pPr>
            <a:r>
              <a:rPr lang="en" sz="1200" b="1">
                <a:solidFill>
                  <a:srgbClr val="2D3B45"/>
                </a:solidFill>
              </a:rPr>
              <a:t>Data sources</a:t>
            </a:r>
            <a:r>
              <a:rPr lang="en" sz="1200">
                <a:solidFill>
                  <a:srgbClr val="2D3B45"/>
                </a:solidFill>
              </a:rPr>
              <a:t>: Selected dataset contains stratified sample data of 1072 stocks, comprising 75% of Russell 1000 index component stocks and 35% of Russell 2000 Index component stocks. Data set is sampled proportional to percentage composition of each industry. </a:t>
            </a:r>
            <a:endParaRPr sz="1200">
              <a:solidFill>
                <a:srgbClr val="2D3B45"/>
              </a:solidFill>
            </a:endParaRPr>
          </a:p>
          <a:p>
            <a:pPr marL="914400" lvl="1" indent="-304800" rtl="0">
              <a:lnSpc>
                <a:spcPct val="150000"/>
              </a:lnSpc>
              <a:spcBef>
                <a:spcPts val="0"/>
              </a:spcBef>
              <a:spcAft>
                <a:spcPts val="0"/>
              </a:spcAft>
              <a:buClr>
                <a:srgbClr val="2D3B45"/>
              </a:buClr>
              <a:buSzPts val="1200"/>
              <a:buChar char="○"/>
            </a:pPr>
            <a:r>
              <a:rPr lang="en" sz="1200" b="1">
                <a:solidFill>
                  <a:srgbClr val="2D3B45"/>
                </a:solidFill>
              </a:rPr>
              <a:t>Russell 1000 Index (Ticker: RUI)</a:t>
            </a:r>
            <a:r>
              <a:rPr lang="en" sz="1200">
                <a:solidFill>
                  <a:srgbClr val="2D3B45"/>
                </a:solidFill>
              </a:rPr>
              <a:t>: an index measuring ~1,000 of the largest companies in the Russell 3000 Index, which is made up of 3,000 biggest US stocks. Comprises ~90% of the total </a:t>
            </a:r>
            <a:r>
              <a:rPr lang="en" sz="1200">
                <a:solidFill>
                  <a:srgbClr val="2D3B45"/>
                </a:solidFill>
                <a:uFill>
                  <a:noFill/>
                </a:uFill>
                <a:hlinkClick r:id="rId3"/>
              </a:rPr>
              <a:t>market </a:t>
            </a:r>
            <a:r>
              <a:rPr lang="en" sz="1200">
                <a:solidFill>
                  <a:srgbClr val="2D3B45"/>
                </a:solidFill>
              </a:rPr>
              <a:t>cap of all listed US stocks</a:t>
            </a:r>
            <a:endParaRPr sz="1200">
              <a:solidFill>
                <a:srgbClr val="2D3B45"/>
              </a:solidFill>
            </a:endParaRPr>
          </a:p>
          <a:p>
            <a:pPr marL="914400" lvl="1" indent="-304800" rtl="0">
              <a:lnSpc>
                <a:spcPct val="150000"/>
              </a:lnSpc>
              <a:spcBef>
                <a:spcPts val="0"/>
              </a:spcBef>
              <a:spcAft>
                <a:spcPts val="0"/>
              </a:spcAft>
              <a:buClr>
                <a:srgbClr val="2D3B45"/>
              </a:buClr>
              <a:buSzPts val="1200"/>
              <a:buChar char="○"/>
            </a:pPr>
            <a:r>
              <a:rPr lang="en" sz="1200" b="1">
                <a:solidFill>
                  <a:srgbClr val="2D3B45"/>
                </a:solidFill>
              </a:rPr>
              <a:t>Russell 2000 Index (Ticker: RUT)</a:t>
            </a:r>
            <a:r>
              <a:rPr lang="en" sz="1200">
                <a:solidFill>
                  <a:srgbClr val="2D3B45"/>
                </a:solidFill>
              </a:rPr>
              <a:t>: an index measuring ~2,000 small-cap companies in the </a:t>
            </a:r>
            <a:r>
              <a:rPr lang="en" sz="1200">
                <a:solidFill>
                  <a:srgbClr val="2D3B45"/>
                </a:solidFill>
                <a:uFill>
                  <a:noFill/>
                </a:uFill>
                <a:hlinkClick r:id="rId4"/>
              </a:rPr>
              <a:t>Russell 3000 Index</a:t>
            </a:r>
            <a:r>
              <a:rPr lang="en" sz="1200">
                <a:solidFill>
                  <a:srgbClr val="2D3B45"/>
                </a:solidFill>
              </a:rPr>
              <a:t>. A </a:t>
            </a:r>
            <a:r>
              <a:rPr lang="en" sz="1200">
                <a:solidFill>
                  <a:srgbClr val="2D3B45"/>
                </a:solidFill>
                <a:uFill>
                  <a:noFill/>
                </a:uFill>
                <a:hlinkClick r:id="rId5"/>
              </a:rPr>
              <a:t>benchmark</a:t>
            </a:r>
            <a:r>
              <a:rPr lang="en" sz="1200">
                <a:solidFill>
                  <a:srgbClr val="2D3B45"/>
                </a:solidFill>
              </a:rPr>
              <a:t> for small-cap stocks in the US</a:t>
            </a:r>
            <a:endParaRPr sz="1200" b="1">
              <a:solidFill>
                <a:srgbClr val="2D3B45"/>
              </a:solidFill>
            </a:endParaRPr>
          </a:p>
          <a:p>
            <a:pPr marL="457200" lvl="0" indent="-304800" rtl="0">
              <a:lnSpc>
                <a:spcPct val="150000"/>
              </a:lnSpc>
              <a:spcBef>
                <a:spcPts val="0"/>
              </a:spcBef>
              <a:spcAft>
                <a:spcPts val="0"/>
              </a:spcAft>
              <a:buClr>
                <a:srgbClr val="2D3B45"/>
              </a:buClr>
              <a:buSzPts val="1200"/>
              <a:buChar char="●"/>
            </a:pPr>
            <a:r>
              <a:rPr lang="en" sz="1200" b="1">
                <a:solidFill>
                  <a:srgbClr val="2D3B45"/>
                </a:solidFill>
              </a:rPr>
              <a:t>Final dataset</a:t>
            </a:r>
            <a:r>
              <a:rPr lang="en" sz="1200">
                <a:solidFill>
                  <a:srgbClr val="2D3B45"/>
                </a:solidFill>
              </a:rPr>
              <a:t>:</a:t>
            </a:r>
            <a:endParaRPr sz="1200">
              <a:solidFill>
                <a:srgbClr val="2D3B45"/>
              </a:solidFill>
            </a:endParaRPr>
          </a:p>
          <a:p>
            <a:pPr marL="914400" lvl="1" indent="-304800" rtl="0">
              <a:lnSpc>
                <a:spcPct val="150000"/>
              </a:lnSpc>
              <a:spcBef>
                <a:spcPts val="0"/>
              </a:spcBef>
              <a:spcAft>
                <a:spcPts val="0"/>
              </a:spcAft>
              <a:buClr>
                <a:srgbClr val="2D3B45"/>
              </a:buClr>
              <a:buSzPts val="1200"/>
              <a:buChar char="○"/>
            </a:pPr>
            <a:r>
              <a:rPr lang="en" sz="1200">
                <a:solidFill>
                  <a:srgbClr val="2D3B45"/>
                </a:solidFill>
              </a:rPr>
              <a:t>one data set shows trading performance across past 5 years totaling 843 stocks (Mar.2013 - Mar.2018)</a:t>
            </a:r>
            <a:endParaRPr sz="1200">
              <a:solidFill>
                <a:srgbClr val="2D3B45"/>
              </a:solidFill>
            </a:endParaRPr>
          </a:p>
          <a:p>
            <a:pPr marL="914400" lvl="1" indent="-304800" rtl="0">
              <a:lnSpc>
                <a:spcPct val="150000"/>
              </a:lnSpc>
              <a:spcBef>
                <a:spcPts val="0"/>
              </a:spcBef>
              <a:spcAft>
                <a:spcPts val="0"/>
              </a:spcAft>
              <a:buClr>
                <a:srgbClr val="2D3B45"/>
              </a:buClr>
              <a:buSzPts val="1200"/>
              <a:buChar char="○"/>
            </a:pPr>
            <a:r>
              <a:rPr lang="en" sz="1200">
                <a:solidFill>
                  <a:srgbClr val="2D3B45"/>
                </a:solidFill>
              </a:rPr>
              <a:t>another data set shows trading performance across past 15 years totaling </a:t>
            </a:r>
            <a:r>
              <a:rPr lang="en" sz="1200"/>
              <a:t>628 </a:t>
            </a:r>
            <a:r>
              <a:rPr lang="en" sz="1200">
                <a:solidFill>
                  <a:srgbClr val="2D3B45"/>
                </a:solidFill>
              </a:rPr>
              <a:t>stocks (Mar.2003 - Mar.2018)</a:t>
            </a:r>
            <a:endParaRPr sz="1200">
              <a:solidFill>
                <a:srgbClr val="2D3B4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82900" y="48600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Data preprocessing (continued)</a:t>
            </a:r>
            <a:endParaRPr sz="3000"/>
          </a:p>
          <a:p>
            <a:pPr marL="0" lvl="0" indent="0" rtl="0">
              <a:spcBef>
                <a:spcPts val="0"/>
              </a:spcBef>
              <a:spcAft>
                <a:spcPts val="0"/>
              </a:spcAft>
              <a:buNone/>
            </a:pPr>
            <a:r>
              <a:rPr lang="en" sz="3000"/>
              <a:t> </a:t>
            </a:r>
            <a:endParaRPr sz="3000"/>
          </a:p>
          <a:p>
            <a:pPr marL="0" lvl="0" indent="0" rtl="0">
              <a:spcBef>
                <a:spcPts val="0"/>
              </a:spcBef>
              <a:spcAft>
                <a:spcPts val="0"/>
              </a:spcAft>
              <a:buNone/>
            </a:pPr>
            <a:endParaRPr sz="1800"/>
          </a:p>
        </p:txBody>
      </p:sp>
      <p:pic>
        <p:nvPicPr>
          <p:cNvPr id="111" name="Shape 111"/>
          <p:cNvPicPr preferRelativeResize="0"/>
          <p:nvPr/>
        </p:nvPicPr>
        <p:blipFill>
          <a:blip r:embed="rId3">
            <a:alphaModFix/>
          </a:blip>
          <a:stretch>
            <a:fillRect/>
          </a:stretch>
        </p:blipFill>
        <p:spPr>
          <a:xfrm>
            <a:off x="5518700" y="1712375"/>
            <a:ext cx="3262876" cy="3242450"/>
          </a:xfrm>
          <a:prstGeom prst="rect">
            <a:avLst/>
          </a:prstGeom>
          <a:noFill/>
          <a:ln>
            <a:noFill/>
          </a:ln>
        </p:spPr>
      </p:pic>
      <p:graphicFrame>
        <p:nvGraphicFramePr>
          <p:cNvPr id="112" name="Shape 112"/>
          <p:cNvGraphicFramePr/>
          <p:nvPr/>
        </p:nvGraphicFramePr>
        <p:xfrm>
          <a:off x="203700" y="2023060"/>
          <a:ext cx="2617475" cy="2316300"/>
        </p:xfrm>
        <a:graphic>
          <a:graphicData uri="http://schemas.openxmlformats.org/drawingml/2006/table">
            <a:tbl>
              <a:tblPr>
                <a:noFill/>
                <a:tableStyleId>{C3210074-FFFD-41F3-8FC5-DE463F36E74D}</a:tableStyleId>
              </a:tblPr>
              <a:tblGrid>
                <a:gridCol w="1173100">
                  <a:extLst>
                    <a:ext uri="{9D8B030D-6E8A-4147-A177-3AD203B41FA5}">
                      <a16:colId xmlns:a16="http://schemas.microsoft.com/office/drawing/2014/main" val="20000"/>
                    </a:ext>
                  </a:extLst>
                </a:gridCol>
                <a:gridCol w="538200">
                  <a:extLst>
                    <a:ext uri="{9D8B030D-6E8A-4147-A177-3AD203B41FA5}">
                      <a16:colId xmlns:a16="http://schemas.microsoft.com/office/drawing/2014/main" val="20001"/>
                    </a:ext>
                  </a:extLst>
                </a:gridCol>
                <a:gridCol w="906175">
                  <a:extLst>
                    <a:ext uri="{9D8B030D-6E8A-4147-A177-3AD203B41FA5}">
                      <a16:colId xmlns:a16="http://schemas.microsoft.com/office/drawing/2014/main" val="20002"/>
                    </a:ext>
                  </a:extLst>
                </a:gridCol>
              </a:tblGrid>
              <a:tr h="0">
                <a:tc>
                  <a:txBody>
                    <a:bodyPr/>
                    <a:lstStyle/>
                    <a:p>
                      <a:pPr marL="0" lvl="0" indent="0" rtl="0">
                        <a:lnSpc>
                          <a:spcPct val="100000"/>
                        </a:lnSpc>
                        <a:spcBef>
                          <a:spcPts val="0"/>
                        </a:spcBef>
                        <a:spcAft>
                          <a:spcPts val="0"/>
                        </a:spcAft>
                        <a:buNone/>
                      </a:pPr>
                      <a:endParaRPr sz="1000" b="1"/>
                    </a:p>
                  </a:txBody>
                  <a:tcPr marL="91425" marR="91425" marT="91425" marB="91425">
                    <a:solidFill>
                      <a:srgbClr val="D9D9D9"/>
                    </a:solidFill>
                  </a:tcPr>
                </a:tc>
                <a:tc>
                  <a:txBody>
                    <a:bodyPr/>
                    <a:lstStyle/>
                    <a:p>
                      <a:pPr marL="0" lvl="0" indent="0" algn="ctr" rtl="0">
                        <a:lnSpc>
                          <a:spcPct val="100000"/>
                        </a:lnSpc>
                        <a:spcBef>
                          <a:spcPts val="0"/>
                        </a:spcBef>
                        <a:spcAft>
                          <a:spcPts val="0"/>
                        </a:spcAft>
                        <a:buNone/>
                      </a:pPr>
                      <a:r>
                        <a:rPr lang="en" sz="1000" b="1"/>
                        <a:t>Total</a:t>
                      </a:r>
                      <a:endParaRPr sz="1000" b="1"/>
                    </a:p>
                  </a:txBody>
                  <a:tcPr marL="91425" marR="91425" marT="91425" marB="91425">
                    <a:solidFill>
                      <a:srgbClr val="D9D9D9"/>
                    </a:solidFill>
                  </a:tcPr>
                </a:tc>
                <a:tc>
                  <a:txBody>
                    <a:bodyPr/>
                    <a:lstStyle/>
                    <a:p>
                      <a:pPr marL="0" lvl="0" indent="0" algn="ctr" rtl="0">
                        <a:lnSpc>
                          <a:spcPct val="100000"/>
                        </a:lnSpc>
                        <a:spcBef>
                          <a:spcPts val="0"/>
                        </a:spcBef>
                        <a:spcAft>
                          <a:spcPts val="0"/>
                        </a:spcAft>
                        <a:buNone/>
                      </a:pPr>
                      <a:r>
                        <a:rPr lang="en" sz="1000" b="1"/>
                        <a:t>Percentage</a:t>
                      </a:r>
                      <a:endParaRPr sz="1000" b="1"/>
                    </a:p>
                  </a:txBody>
                  <a:tcPr marL="91425" marR="91425" marT="91425" marB="91425">
                    <a:solidFill>
                      <a:srgbClr val="D9D9D9"/>
                    </a:solidFill>
                  </a:tcPr>
                </a:tc>
                <a:extLst>
                  <a:ext uri="{0D108BD9-81ED-4DB2-BD59-A6C34878D82A}">
                    <a16:rowId xmlns:a16="http://schemas.microsoft.com/office/drawing/2014/main" val="10000"/>
                  </a:ext>
                </a:extLst>
              </a:tr>
              <a:tr h="0">
                <a:tc>
                  <a:txBody>
                    <a:bodyPr/>
                    <a:lstStyle/>
                    <a:p>
                      <a:pPr marL="0" lvl="0" indent="0">
                        <a:lnSpc>
                          <a:spcPct val="100000"/>
                        </a:lnSpc>
                        <a:spcBef>
                          <a:spcPts val="0"/>
                        </a:spcBef>
                        <a:spcAft>
                          <a:spcPts val="0"/>
                        </a:spcAft>
                        <a:buNone/>
                      </a:pPr>
                      <a:r>
                        <a:rPr lang="en" sz="1000" b="1"/>
                        <a:t>Financials</a:t>
                      </a:r>
                      <a:endParaRPr sz="1000" b="1"/>
                    </a:p>
                  </a:txBody>
                  <a:tcPr marL="91425" marR="91425" marT="91425" marB="91425"/>
                </a:tc>
                <a:tc>
                  <a:txBody>
                    <a:bodyPr/>
                    <a:lstStyle/>
                    <a:p>
                      <a:pPr marL="0" lvl="0" indent="0" algn="ctr">
                        <a:lnSpc>
                          <a:spcPct val="100000"/>
                        </a:lnSpc>
                        <a:spcBef>
                          <a:spcPts val="0"/>
                        </a:spcBef>
                        <a:spcAft>
                          <a:spcPts val="0"/>
                        </a:spcAft>
                        <a:buNone/>
                      </a:pPr>
                      <a:r>
                        <a:rPr lang="en" sz="1000"/>
                        <a:t>175</a:t>
                      </a:r>
                      <a:endParaRPr sz="1000"/>
                    </a:p>
                  </a:txBody>
                  <a:tcPr marL="91425" marR="91425" marT="91425" marB="91425"/>
                </a:tc>
                <a:tc>
                  <a:txBody>
                    <a:bodyPr/>
                    <a:lstStyle/>
                    <a:p>
                      <a:pPr marL="0" lvl="0" indent="0" algn="ctr">
                        <a:lnSpc>
                          <a:spcPct val="100000"/>
                        </a:lnSpc>
                        <a:spcBef>
                          <a:spcPts val="0"/>
                        </a:spcBef>
                        <a:spcAft>
                          <a:spcPts val="0"/>
                        </a:spcAft>
                        <a:buNone/>
                      </a:pPr>
                      <a:r>
                        <a:rPr lang="en" sz="1000"/>
                        <a:t>16.4%</a:t>
                      </a:r>
                      <a:endParaRPr sz="1000"/>
                    </a:p>
                  </a:txBody>
                  <a:tcPr marL="91425" marR="91425" marT="91425" marB="91425"/>
                </a:tc>
                <a:extLst>
                  <a:ext uri="{0D108BD9-81ED-4DB2-BD59-A6C34878D82A}">
                    <a16:rowId xmlns:a16="http://schemas.microsoft.com/office/drawing/2014/main" val="10001"/>
                  </a:ext>
                </a:extLst>
              </a:tr>
              <a:tr h="0">
                <a:tc>
                  <a:txBody>
                    <a:bodyPr/>
                    <a:lstStyle/>
                    <a:p>
                      <a:pPr marL="0" lvl="0" indent="0" rtl="0">
                        <a:lnSpc>
                          <a:spcPct val="100000"/>
                        </a:lnSpc>
                        <a:spcBef>
                          <a:spcPts val="0"/>
                        </a:spcBef>
                        <a:spcAft>
                          <a:spcPts val="0"/>
                        </a:spcAft>
                        <a:buNone/>
                      </a:pPr>
                      <a:r>
                        <a:rPr lang="en" sz="1000" b="1"/>
                        <a:t>Consumer </a:t>
                      </a:r>
                      <a:endParaRPr sz="1000" b="1"/>
                    </a:p>
                    <a:p>
                      <a:pPr marL="0" lvl="0" indent="0">
                        <a:lnSpc>
                          <a:spcPct val="100000"/>
                        </a:lnSpc>
                        <a:spcBef>
                          <a:spcPts val="0"/>
                        </a:spcBef>
                        <a:spcAft>
                          <a:spcPts val="0"/>
                        </a:spcAft>
                        <a:buNone/>
                      </a:pPr>
                      <a:r>
                        <a:rPr lang="en" sz="1000" b="1"/>
                        <a:t>Discretionary</a:t>
                      </a:r>
                      <a:endParaRPr sz="1000" b="1"/>
                    </a:p>
                  </a:txBody>
                  <a:tcPr marL="91425" marR="91425" marT="91425" marB="91425"/>
                </a:tc>
                <a:tc>
                  <a:txBody>
                    <a:bodyPr/>
                    <a:lstStyle/>
                    <a:p>
                      <a:pPr marL="0" lvl="0" indent="0" algn="ctr">
                        <a:lnSpc>
                          <a:spcPct val="100000"/>
                        </a:lnSpc>
                        <a:spcBef>
                          <a:spcPts val="0"/>
                        </a:spcBef>
                        <a:spcAft>
                          <a:spcPts val="0"/>
                        </a:spcAft>
                        <a:buNone/>
                      </a:pPr>
                      <a:r>
                        <a:rPr lang="en" sz="1000"/>
                        <a:t>159</a:t>
                      </a:r>
                      <a:endParaRPr sz="1000"/>
                    </a:p>
                  </a:txBody>
                  <a:tcPr marL="91425" marR="91425" marT="91425" marB="91425"/>
                </a:tc>
                <a:tc>
                  <a:txBody>
                    <a:bodyPr/>
                    <a:lstStyle/>
                    <a:p>
                      <a:pPr marL="0" lvl="0" indent="0" algn="ctr">
                        <a:lnSpc>
                          <a:spcPct val="100000"/>
                        </a:lnSpc>
                        <a:spcBef>
                          <a:spcPts val="0"/>
                        </a:spcBef>
                        <a:spcAft>
                          <a:spcPts val="0"/>
                        </a:spcAft>
                        <a:buNone/>
                      </a:pPr>
                      <a:r>
                        <a:rPr lang="en" sz="1000"/>
                        <a:t>14.9%</a:t>
                      </a:r>
                      <a:endParaRPr sz="1000"/>
                    </a:p>
                  </a:txBody>
                  <a:tcPr marL="91425" marR="91425" marT="91425" marB="91425"/>
                </a:tc>
                <a:extLst>
                  <a:ext uri="{0D108BD9-81ED-4DB2-BD59-A6C34878D82A}">
                    <a16:rowId xmlns:a16="http://schemas.microsoft.com/office/drawing/2014/main" val="10002"/>
                  </a:ext>
                </a:extLst>
              </a:tr>
              <a:tr h="0">
                <a:tc>
                  <a:txBody>
                    <a:bodyPr/>
                    <a:lstStyle/>
                    <a:p>
                      <a:pPr marL="0" lvl="0" indent="0">
                        <a:lnSpc>
                          <a:spcPct val="100000"/>
                        </a:lnSpc>
                        <a:spcBef>
                          <a:spcPts val="0"/>
                        </a:spcBef>
                        <a:spcAft>
                          <a:spcPts val="0"/>
                        </a:spcAft>
                        <a:buNone/>
                      </a:pPr>
                      <a:r>
                        <a:rPr lang="en" sz="1000" b="1"/>
                        <a:t>Information Technology</a:t>
                      </a:r>
                      <a:endParaRPr sz="1000" b="1"/>
                    </a:p>
                  </a:txBody>
                  <a:tcPr marL="91425" marR="91425" marT="91425" marB="91425"/>
                </a:tc>
                <a:tc>
                  <a:txBody>
                    <a:bodyPr/>
                    <a:lstStyle/>
                    <a:p>
                      <a:pPr marL="0" lvl="0" indent="0" algn="ctr">
                        <a:lnSpc>
                          <a:spcPct val="100000"/>
                        </a:lnSpc>
                        <a:spcBef>
                          <a:spcPts val="0"/>
                        </a:spcBef>
                        <a:spcAft>
                          <a:spcPts val="0"/>
                        </a:spcAft>
                        <a:buNone/>
                      </a:pPr>
                      <a:r>
                        <a:rPr lang="en" sz="1000"/>
                        <a:t>155</a:t>
                      </a:r>
                      <a:endParaRPr sz="1000"/>
                    </a:p>
                  </a:txBody>
                  <a:tcPr marL="91425" marR="91425" marT="91425" marB="91425"/>
                </a:tc>
                <a:tc>
                  <a:txBody>
                    <a:bodyPr/>
                    <a:lstStyle/>
                    <a:p>
                      <a:pPr marL="0" lvl="0" indent="0" algn="ctr">
                        <a:lnSpc>
                          <a:spcPct val="100000"/>
                        </a:lnSpc>
                        <a:spcBef>
                          <a:spcPts val="0"/>
                        </a:spcBef>
                        <a:spcAft>
                          <a:spcPts val="0"/>
                        </a:spcAft>
                        <a:buNone/>
                      </a:pPr>
                      <a:r>
                        <a:rPr lang="en" sz="1000"/>
                        <a:t>14.5%</a:t>
                      </a:r>
                      <a:endParaRPr sz="1000"/>
                    </a:p>
                  </a:txBody>
                  <a:tcPr marL="91425" marR="91425" marT="91425" marB="91425"/>
                </a:tc>
                <a:extLst>
                  <a:ext uri="{0D108BD9-81ED-4DB2-BD59-A6C34878D82A}">
                    <a16:rowId xmlns:a16="http://schemas.microsoft.com/office/drawing/2014/main" val="10003"/>
                  </a:ext>
                </a:extLst>
              </a:tr>
              <a:tr h="0">
                <a:tc>
                  <a:txBody>
                    <a:bodyPr/>
                    <a:lstStyle/>
                    <a:p>
                      <a:pPr marL="0" lvl="0" indent="0">
                        <a:lnSpc>
                          <a:spcPct val="100000"/>
                        </a:lnSpc>
                        <a:spcBef>
                          <a:spcPts val="0"/>
                        </a:spcBef>
                        <a:spcAft>
                          <a:spcPts val="0"/>
                        </a:spcAft>
                        <a:buNone/>
                      </a:pPr>
                      <a:r>
                        <a:rPr lang="en" sz="1000" b="1"/>
                        <a:t>Industrials</a:t>
                      </a:r>
                      <a:endParaRPr sz="1000" b="1"/>
                    </a:p>
                  </a:txBody>
                  <a:tcPr marL="91425" marR="91425" marT="91425" marB="91425"/>
                </a:tc>
                <a:tc>
                  <a:txBody>
                    <a:bodyPr/>
                    <a:lstStyle/>
                    <a:p>
                      <a:pPr marL="0" lvl="0" indent="0" algn="ctr">
                        <a:lnSpc>
                          <a:spcPct val="100000"/>
                        </a:lnSpc>
                        <a:spcBef>
                          <a:spcPts val="0"/>
                        </a:spcBef>
                        <a:spcAft>
                          <a:spcPts val="0"/>
                        </a:spcAft>
                        <a:buNone/>
                      </a:pPr>
                      <a:r>
                        <a:rPr lang="en" sz="1000"/>
                        <a:t>148</a:t>
                      </a:r>
                      <a:endParaRPr sz="1000"/>
                    </a:p>
                  </a:txBody>
                  <a:tcPr marL="91425" marR="91425" marT="91425" marB="91425"/>
                </a:tc>
                <a:tc>
                  <a:txBody>
                    <a:bodyPr/>
                    <a:lstStyle/>
                    <a:p>
                      <a:pPr marL="0" lvl="0" indent="0" algn="ctr">
                        <a:lnSpc>
                          <a:spcPct val="100000"/>
                        </a:lnSpc>
                        <a:spcBef>
                          <a:spcPts val="0"/>
                        </a:spcBef>
                        <a:spcAft>
                          <a:spcPts val="0"/>
                        </a:spcAft>
                        <a:buNone/>
                      </a:pPr>
                      <a:r>
                        <a:rPr lang="en" sz="1000"/>
                        <a:t>13.8%</a:t>
                      </a:r>
                      <a:endParaRPr sz="1000"/>
                    </a:p>
                  </a:txBody>
                  <a:tcPr marL="91425" marR="91425" marT="91425" marB="91425"/>
                </a:tc>
                <a:extLst>
                  <a:ext uri="{0D108BD9-81ED-4DB2-BD59-A6C34878D82A}">
                    <a16:rowId xmlns:a16="http://schemas.microsoft.com/office/drawing/2014/main" val="10004"/>
                  </a:ext>
                </a:extLst>
              </a:tr>
              <a:tr h="0">
                <a:tc>
                  <a:txBody>
                    <a:bodyPr/>
                    <a:lstStyle/>
                    <a:p>
                      <a:pPr marL="0" lvl="0" indent="0">
                        <a:lnSpc>
                          <a:spcPct val="100000"/>
                        </a:lnSpc>
                        <a:spcBef>
                          <a:spcPts val="0"/>
                        </a:spcBef>
                        <a:spcAft>
                          <a:spcPts val="0"/>
                        </a:spcAft>
                        <a:buNone/>
                      </a:pPr>
                      <a:r>
                        <a:rPr lang="en" sz="1000" b="1"/>
                        <a:t>Health Care</a:t>
                      </a:r>
                      <a:endParaRPr sz="1000" b="1"/>
                    </a:p>
                  </a:txBody>
                  <a:tcPr marL="91425" marR="91425" marT="91425" marB="91425"/>
                </a:tc>
                <a:tc>
                  <a:txBody>
                    <a:bodyPr/>
                    <a:lstStyle/>
                    <a:p>
                      <a:pPr marL="0" lvl="0" indent="0" algn="ctr">
                        <a:lnSpc>
                          <a:spcPct val="100000"/>
                        </a:lnSpc>
                        <a:spcBef>
                          <a:spcPts val="0"/>
                        </a:spcBef>
                        <a:spcAft>
                          <a:spcPts val="0"/>
                        </a:spcAft>
                        <a:buNone/>
                      </a:pPr>
                      <a:r>
                        <a:rPr lang="en" sz="1000"/>
                        <a:t>132</a:t>
                      </a:r>
                      <a:endParaRPr sz="1000"/>
                    </a:p>
                  </a:txBody>
                  <a:tcPr marL="91425" marR="91425" marT="91425" marB="91425"/>
                </a:tc>
                <a:tc>
                  <a:txBody>
                    <a:bodyPr/>
                    <a:lstStyle/>
                    <a:p>
                      <a:pPr marL="0" lvl="0" indent="0" algn="ctr">
                        <a:lnSpc>
                          <a:spcPct val="100000"/>
                        </a:lnSpc>
                        <a:spcBef>
                          <a:spcPts val="0"/>
                        </a:spcBef>
                        <a:spcAft>
                          <a:spcPts val="0"/>
                        </a:spcAft>
                        <a:buNone/>
                      </a:pPr>
                      <a:r>
                        <a:rPr lang="en" sz="1000"/>
                        <a:t>12.3%</a:t>
                      </a:r>
                      <a:endParaRPr sz="1000"/>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113" name="Shape 113"/>
          <p:cNvGraphicFramePr/>
          <p:nvPr/>
        </p:nvGraphicFramePr>
        <p:xfrm>
          <a:off x="2897363" y="2023010"/>
          <a:ext cx="2390700" cy="2316350"/>
        </p:xfrm>
        <a:graphic>
          <a:graphicData uri="http://schemas.openxmlformats.org/drawingml/2006/table">
            <a:tbl>
              <a:tblPr>
                <a:noFill/>
                <a:tableStyleId>{C3210074-FFFD-41F3-8FC5-DE463F36E74D}</a:tableStyleId>
              </a:tblPr>
              <a:tblGrid>
                <a:gridCol w="925275">
                  <a:extLst>
                    <a:ext uri="{9D8B030D-6E8A-4147-A177-3AD203B41FA5}">
                      <a16:colId xmlns:a16="http://schemas.microsoft.com/office/drawing/2014/main" val="20000"/>
                    </a:ext>
                  </a:extLst>
                </a:gridCol>
                <a:gridCol w="512175">
                  <a:extLst>
                    <a:ext uri="{9D8B030D-6E8A-4147-A177-3AD203B41FA5}">
                      <a16:colId xmlns:a16="http://schemas.microsoft.com/office/drawing/2014/main" val="20001"/>
                    </a:ext>
                  </a:extLst>
                </a:gridCol>
                <a:gridCol w="953250">
                  <a:extLst>
                    <a:ext uri="{9D8B030D-6E8A-4147-A177-3AD203B41FA5}">
                      <a16:colId xmlns:a16="http://schemas.microsoft.com/office/drawing/2014/main" val="20002"/>
                    </a:ext>
                  </a:extLst>
                </a:gridCol>
              </a:tblGrid>
              <a:tr h="358875">
                <a:tc>
                  <a:txBody>
                    <a:bodyPr/>
                    <a:lstStyle/>
                    <a:p>
                      <a:pPr marL="0" lvl="0" indent="0" rtl="0">
                        <a:lnSpc>
                          <a:spcPct val="100000"/>
                        </a:lnSpc>
                        <a:spcBef>
                          <a:spcPts val="0"/>
                        </a:spcBef>
                        <a:spcAft>
                          <a:spcPts val="0"/>
                        </a:spcAft>
                        <a:buNone/>
                      </a:pPr>
                      <a:r>
                        <a:rPr lang="en" sz="1000" b="1"/>
                        <a:t>Real Estate</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83</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7.8%</a:t>
                      </a:r>
                      <a:endParaRPr sz="1000"/>
                    </a:p>
                  </a:txBody>
                  <a:tcPr marL="91425" marR="91425" marT="91425" marB="91425"/>
                </a:tc>
                <a:extLst>
                  <a:ext uri="{0D108BD9-81ED-4DB2-BD59-A6C34878D82A}">
                    <a16:rowId xmlns:a16="http://schemas.microsoft.com/office/drawing/2014/main" val="10000"/>
                  </a:ext>
                </a:extLst>
              </a:tr>
              <a:tr h="358875">
                <a:tc>
                  <a:txBody>
                    <a:bodyPr/>
                    <a:lstStyle/>
                    <a:p>
                      <a:pPr marL="0" lvl="0" indent="0" rtl="0">
                        <a:lnSpc>
                          <a:spcPct val="100000"/>
                        </a:lnSpc>
                        <a:spcBef>
                          <a:spcPts val="0"/>
                        </a:spcBef>
                        <a:spcAft>
                          <a:spcPts val="0"/>
                        </a:spcAft>
                        <a:buNone/>
                      </a:pPr>
                      <a:r>
                        <a:rPr lang="en" sz="1000" b="1"/>
                        <a:t>Energy</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66</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6.2%</a:t>
                      </a:r>
                      <a:endParaRPr sz="1000"/>
                    </a:p>
                  </a:txBody>
                  <a:tcPr marL="91425" marR="91425" marT="91425" marB="91425"/>
                </a:tc>
                <a:extLst>
                  <a:ext uri="{0D108BD9-81ED-4DB2-BD59-A6C34878D82A}">
                    <a16:rowId xmlns:a16="http://schemas.microsoft.com/office/drawing/2014/main" val="10001"/>
                  </a:ext>
                </a:extLst>
              </a:tr>
              <a:tr h="358875">
                <a:tc>
                  <a:txBody>
                    <a:bodyPr/>
                    <a:lstStyle/>
                    <a:p>
                      <a:pPr marL="0" lvl="0" indent="0" rtl="0">
                        <a:lnSpc>
                          <a:spcPct val="100000"/>
                        </a:lnSpc>
                        <a:spcBef>
                          <a:spcPts val="0"/>
                        </a:spcBef>
                        <a:spcAft>
                          <a:spcPts val="0"/>
                        </a:spcAft>
                        <a:buNone/>
                      </a:pPr>
                      <a:r>
                        <a:rPr lang="en" sz="1000" b="1"/>
                        <a:t>Materials</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56</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5.2%</a:t>
                      </a:r>
                      <a:endParaRPr sz="1000"/>
                    </a:p>
                  </a:txBody>
                  <a:tcPr marL="91425" marR="91425" marT="91425" marB="91425"/>
                </a:tc>
                <a:extLst>
                  <a:ext uri="{0D108BD9-81ED-4DB2-BD59-A6C34878D82A}">
                    <a16:rowId xmlns:a16="http://schemas.microsoft.com/office/drawing/2014/main" val="10002"/>
                  </a:ext>
                </a:extLst>
              </a:tr>
              <a:tr h="521975">
                <a:tc>
                  <a:txBody>
                    <a:bodyPr/>
                    <a:lstStyle/>
                    <a:p>
                      <a:pPr marL="0" lvl="0" indent="0" rtl="0">
                        <a:lnSpc>
                          <a:spcPct val="100000"/>
                        </a:lnSpc>
                        <a:spcBef>
                          <a:spcPts val="0"/>
                        </a:spcBef>
                        <a:spcAft>
                          <a:spcPts val="0"/>
                        </a:spcAft>
                        <a:buNone/>
                      </a:pPr>
                      <a:r>
                        <a:rPr lang="en" sz="1000" b="1"/>
                        <a:t>Consumer Staples</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50</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4.7%</a:t>
                      </a:r>
                      <a:endParaRPr sz="1000"/>
                    </a:p>
                  </a:txBody>
                  <a:tcPr marL="91425" marR="91425" marT="91425" marB="91425"/>
                </a:tc>
                <a:extLst>
                  <a:ext uri="{0D108BD9-81ED-4DB2-BD59-A6C34878D82A}">
                    <a16:rowId xmlns:a16="http://schemas.microsoft.com/office/drawing/2014/main" val="10003"/>
                  </a:ext>
                </a:extLst>
              </a:tr>
              <a:tr h="358875">
                <a:tc>
                  <a:txBody>
                    <a:bodyPr/>
                    <a:lstStyle/>
                    <a:p>
                      <a:pPr marL="0" lvl="0" indent="0" rtl="0">
                        <a:lnSpc>
                          <a:spcPct val="100000"/>
                        </a:lnSpc>
                        <a:spcBef>
                          <a:spcPts val="0"/>
                        </a:spcBef>
                        <a:spcAft>
                          <a:spcPts val="0"/>
                        </a:spcAft>
                        <a:buNone/>
                      </a:pPr>
                      <a:r>
                        <a:rPr lang="en" sz="1000" b="1"/>
                        <a:t>Utilities</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37</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3.5%</a:t>
                      </a:r>
                      <a:endParaRPr sz="1000"/>
                    </a:p>
                  </a:txBody>
                  <a:tcPr marL="91425" marR="91425" marT="91425" marB="91425"/>
                </a:tc>
                <a:extLst>
                  <a:ext uri="{0D108BD9-81ED-4DB2-BD59-A6C34878D82A}">
                    <a16:rowId xmlns:a16="http://schemas.microsoft.com/office/drawing/2014/main" val="10004"/>
                  </a:ext>
                </a:extLst>
              </a:tr>
              <a:tr h="358875">
                <a:tc>
                  <a:txBody>
                    <a:bodyPr/>
                    <a:lstStyle/>
                    <a:p>
                      <a:pPr marL="0" lvl="0" indent="0" rtl="0">
                        <a:lnSpc>
                          <a:spcPct val="100000"/>
                        </a:lnSpc>
                        <a:spcBef>
                          <a:spcPts val="0"/>
                        </a:spcBef>
                        <a:spcAft>
                          <a:spcPts val="0"/>
                        </a:spcAft>
                        <a:buNone/>
                      </a:pPr>
                      <a:r>
                        <a:rPr lang="en" sz="1000" b="1"/>
                        <a:t>Telecom</a:t>
                      </a:r>
                      <a:endParaRPr sz="1000" b="1"/>
                    </a:p>
                  </a:txBody>
                  <a:tcPr marL="91425" marR="91425" marT="91425" marB="91425"/>
                </a:tc>
                <a:tc>
                  <a:txBody>
                    <a:bodyPr/>
                    <a:lstStyle/>
                    <a:p>
                      <a:pPr marL="0" lvl="0" indent="0" algn="ctr" rtl="0">
                        <a:lnSpc>
                          <a:spcPct val="100000"/>
                        </a:lnSpc>
                        <a:spcBef>
                          <a:spcPts val="0"/>
                        </a:spcBef>
                        <a:spcAft>
                          <a:spcPts val="0"/>
                        </a:spcAft>
                        <a:buNone/>
                      </a:pPr>
                      <a:r>
                        <a:rPr lang="en" sz="1000"/>
                        <a:t>9</a:t>
                      </a:r>
                      <a:endParaRPr sz="1000"/>
                    </a:p>
                  </a:txBody>
                  <a:tcPr marL="91425" marR="91425" marT="91425" marB="91425"/>
                </a:tc>
                <a:tc>
                  <a:txBody>
                    <a:bodyPr/>
                    <a:lstStyle/>
                    <a:p>
                      <a:pPr marL="0" lvl="0" indent="0" algn="ctr" rtl="0">
                        <a:lnSpc>
                          <a:spcPct val="100000"/>
                        </a:lnSpc>
                        <a:spcBef>
                          <a:spcPts val="0"/>
                        </a:spcBef>
                        <a:spcAft>
                          <a:spcPts val="0"/>
                        </a:spcAft>
                        <a:buNone/>
                      </a:pPr>
                      <a:r>
                        <a:rPr lang="en" sz="1000"/>
                        <a:t>0.8%</a:t>
                      </a:r>
                      <a:endParaRPr sz="1000"/>
                    </a:p>
                  </a:txBody>
                  <a:tcPr marL="91425" marR="91425" marT="91425" marB="91425"/>
                </a:tc>
                <a:extLst>
                  <a:ext uri="{0D108BD9-81ED-4DB2-BD59-A6C34878D82A}">
                    <a16:rowId xmlns:a16="http://schemas.microsoft.com/office/drawing/2014/main" val="10005"/>
                  </a:ext>
                </a:extLst>
              </a:tr>
            </a:tbl>
          </a:graphicData>
        </a:graphic>
      </p:graphicFrame>
      <p:sp>
        <p:nvSpPr>
          <p:cNvPr id="114" name="Shape 114"/>
          <p:cNvSpPr txBox="1"/>
          <p:nvPr/>
        </p:nvSpPr>
        <p:spPr>
          <a:xfrm>
            <a:off x="6358750" y="2450700"/>
            <a:ext cx="761700" cy="242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900"/>
              <a:t>Financials</a:t>
            </a:r>
            <a:endParaRPr sz="900"/>
          </a:p>
          <a:p>
            <a:pPr marL="0" lvl="0" indent="0">
              <a:spcBef>
                <a:spcPts val="0"/>
              </a:spcBef>
              <a:spcAft>
                <a:spcPts val="0"/>
              </a:spcAft>
              <a:buNone/>
            </a:pPr>
            <a:r>
              <a:rPr lang="en" sz="900"/>
              <a:t>16.4%</a:t>
            </a:r>
            <a:endParaRPr sz="900"/>
          </a:p>
        </p:txBody>
      </p:sp>
      <p:sp>
        <p:nvSpPr>
          <p:cNvPr id="115" name="Shape 115"/>
          <p:cNvSpPr txBox="1"/>
          <p:nvPr/>
        </p:nvSpPr>
        <p:spPr>
          <a:xfrm>
            <a:off x="5869275" y="3009925"/>
            <a:ext cx="917400" cy="242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900"/>
              <a:t>Consumer</a:t>
            </a:r>
            <a:endParaRPr sz="900"/>
          </a:p>
          <a:p>
            <a:pPr marL="0" lvl="0" indent="0" rtl="0">
              <a:spcBef>
                <a:spcPts val="0"/>
              </a:spcBef>
              <a:spcAft>
                <a:spcPts val="0"/>
              </a:spcAft>
              <a:buNone/>
            </a:pPr>
            <a:r>
              <a:rPr lang="en" sz="900"/>
              <a:t>Discretionary</a:t>
            </a:r>
            <a:endParaRPr sz="900"/>
          </a:p>
          <a:p>
            <a:pPr marL="0" lvl="0" indent="0" rtl="0">
              <a:spcBef>
                <a:spcPts val="0"/>
              </a:spcBef>
              <a:spcAft>
                <a:spcPts val="0"/>
              </a:spcAft>
              <a:buNone/>
            </a:pPr>
            <a:r>
              <a:rPr lang="en" sz="900"/>
              <a:t>14.9%</a:t>
            </a:r>
            <a:endParaRPr sz="900"/>
          </a:p>
        </p:txBody>
      </p:sp>
      <p:sp>
        <p:nvSpPr>
          <p:cNvPr id="116" name="Shape 116"/>
          <p:cNvSpPr txBox="1"/>
          <p:nvPr/>
        </p:nvSpPr>
        <p:spPr>
          <a:xfrm>
            <a:off x="6280900" y="3774000"/>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IT</a:t>
            </a:r>
            <a:endParaRPr sz="900"/>
          </a:p>
          <a:p>
            <a:pPr marL="0" lvl="0" indent="0" rtl="0">
              <a:spcBef>
                <a:spcPts val="0"/>
              </a:spcBef>
              <a:spcAft>
                <a:spcPts val="0"/>
              </a:spcAft>
              <a:buNone/>
            </a:pPr>
            <a:r>
              <a:rPr lang="en" sz="900"/>
              <a:t>14.5%</a:t>
            </a:r>
            <a:endParaRPr sz="900"/>
          </a:p>
        </p:txBody>
      </p:sp>
      <p:sp>
        <p:nvSpPr>
          <p:cNvPr id="117" name="Shape 117"/>
          <p:cNvSpPr txBox="1"/>
          <p:nvPr/>
        </p:nvSpPr>
        <p:spPr>
          <a:xfrm>
            <a:off x="6989600" y="4016100"/>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Industrials</a:t>
            </a:r>
            <a:endParaRPr sz="900"/>
          </a:p>
          <a:p>
            <a:pPr marL="0" lvl="0" indent="0" rtl="0">
              <a:spcBef>
                <a:spcPts val="0"/>
              </a:spcBef>
              <a:spcAft>
                <a:spcPts val="0"/>
              </a:spcAft>
              <a:buNone/>
            </a:pPr>
            <a:r>
              <a:rPr lang="en" sz="900"/>
              <a:t>13.8%</a:t>
            </a:r>
            <a:endParaRPr sz="900"/>
          </a:p>
        </p:txBody>
      </p:sp>
      <p:sp>
        <p:nvSpPr>
          <p:cNvPr id="118" name="Shape 118"/>
          <p:cNvSpPr txBox="1"/>
          <p:nvPr/>
        </p:nvSpPr>
        <p:spPr>
          <a:xfrm>
            <a:off x="7457150" y="3579150"/>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Health Care</a:t>
            </a:r>
            <a:endParaRPr sz="900"/>
          </a:p>
          <a:p>
            <a:pPr marL="0" lvl="0" indent="0" rtl="0">
              <a:spcBef>
                <a:spcPts val="0"/>
              </a:spcBef>
              <a:spcAft>
                <a:spcPts val="0"/>
              </a:spcAft>
              <a:buNone/>
            </a:pPr>
            <a:r>
              <a:rPr lang="en" sz="900"/>
              <a:t>12.3%</a:t>
            </a:r>
            <a:endParaRPr sz="900"/>
          </a:p>
        </p:txBody>
      </p:sp>
      <p:sp>
        <p:nvSpPr>
          <p:cNvPr id="119" name="Shape 119"/>
          <p:cNvSpPr txBox="1"/>
          <p:nvPr/>
        </p:nvSpPr>
        <p:spPr>
          <a:xfrm>
            <a:off x="7660900" y="3091500"/>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Real Estate</a:t>
            </a:r>
            <a:endParaRPr sz="900"/>
          </a:p>
          <a:p>
            <a:pPr marL="0" lvl="0" indent="0" rtl="0">
              <a:spcBef>
                <a:spcPts val="0"/>
              </a:spcBef>
              <a:spcAft>
                <a:spcPts val="0"/>
              </a:spcAft>
              <a:buNone/>
            </a:pPr>
            <a:r>
              <a:rPr lang="en" sz="900"/>
              <a:t>7.8%</a:t>
            </a:r>
            <a:endParaRPr sz="900"/>
          </a:p>
        </p:txBody>
      </p:sp>
      <p:sp>
        <p:nvSpPr>
          <p:cNvPr id="120" name="Shape 120"/>
          <p:cNvSpPr txBox="1"/>
          <p:nvPr/>
        </p:nvSpPr>
        <p:spPr>
          <a:xfrm>
            <a:off x="7660900" y="2767825"/>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Energy</a:t>
            </a:r>
            <a:endParaRPr sz="900"/>
          </a:p>
          <a:p>
            <a:pPr marL="0" lvl="0" indent="0" rtl="0">
              <a:spcBef>
                <a:spcPts val="0"/>
              </a:spcBef>
              <a:spcAft>
                <a:spcPts val="0"/>
              </a:spcAft>
              <a:buNone/>
            </a:pPr>
            <a:r>
              <a:rPr lang="en" sz="900"/>
              <a:t>6.2%</a:t>
            </a:r>
            <a:endParaRPr sz="900"/>
          </a:p>
        </p:txBody>
      </p:sp>
      <p:sp>
        <p:nvSpPr>
          <p:cNvPr id="121" name="Shape 121"/>
          <p:cNvSpPr txBox="1"/>
          <p:nvPr/>
        </p:nvSpPr>
        <p:spPr>
          <a:xfrm>
            <a:off x="7560675" y="2444150"/>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Materials</a:t>
            </a:r>
            <a:endParaRPr sz="900"/>
          </a:p>
          <a:p>
            <a:pPr marL="0" lvl="0" indent="0" rtl="0">
              <a:spcBef>
                <a:spcPts val="0"/>
              </a:spcBef>
              <a:spcAft>
                <a:spcPts val="0"/>
              </a:spcAft>
              <a:buNone/>
            </a:pPr>
            <a:r>
              <a:rPr lang="en" sz="900"/>
              <a:t>5.2%</a:t>
            </a:r>
            <a:endParaRPr sz="900"/>
          </a:p>
        </p:txBody>
      </p:sp>
      <p:sp>
        <p:nvSpPr>
          <p:cNvPr id="122" name="Shape 122"/>
          <p:cNvSpPr txBox="1"/>
          <p:nvPr/>
        </p:nvSpPr>
        <p:spPr>
          <a:xfrm>
            <a:off x="7343800" y="2074500"/>
            <a:ext cx="917400" cy="242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900"/>
              <a:t>Consumer</a:t>
            </a:r>
            <a:endParaRPr sz="900"/>
          </a:p>
          <a:p>
            <a:pPr marL="0" lvl="0" indent="0" rtl="0">
              <a:spcBef>
                <a:spcPts val="0"/>
              </a:spcBef>
              <a:spcAft>
                <a:spcPts val="0"/>
              </a:spcAft>
              <a:buNone/>
            </a:pPr>
            <a:r>
              <a:rPr lang="en" sz="900"/>
              <a:t>Staples</a:t>
            </a:r>
            <a:endParaRPr sz="900"/>
          </a:p>
          <a:p>
            <a:pPr marL="0" lvl="0" indent="0" rtl="0">
              <a:spcBef>
                <a:spcPts val="0"/>
              </a:spcBef>
              <a:spcAft>
                <a:spcPts val="0"/>
              </a:spcAft>
              <a:buNone/>
            </a:pPr>
            <a:r>
              <a:rPr lang="en" sz="900"/>
              <a:t>4.7%</a:t>
            </a:r>
            <a:endParaRPr sz="900"/>
          </a:p>
        </p:txBody>
      </p:sp>
      <p:sp>
        <p:nvSpPr>
          <p:cNvPr id="123" name="Shape 123"/>
          <p:cNvSpPr txBox="1"/>
          <p:nvPr/>
        </p:nvSpPr>
        <p:spPr>
          <a:xfrm>
            <a:off x="7049500" y="1984788"/>
            <a:ext cx="917400" cy="24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Utilities</a:t>
            </a:r>
            <a:endParaRPr sz="900"/>
          </a:p>
          <a:p>
            <a:pPr marL="0" lvl="0" indent="0" rtl="0">
              <a:spcBef>
                <a:spcPts val="0"/>
              </a:spcBef>
              <a:spcAft>
                <a:spcPts val="0"/>
              </a:spcAft>
              <a:buNone/>
            </a:pPr>
            <a:r>
              <a:rPr lang="en" sz="900"/>
              <a:t>3.5%</a:t>
            </a:r>
            <a:endParaRPr sz="900"/>
          </a:p>
        </p:txBody>
      </p:sp>
      <p:sp>
        <p:nvSpPr>
          <p:cNvPr id="124" name="Shape 124"/>
          <p:cNvSpPr txBox="1"/>
          <p:nvPr/>
        </p:nvSpPr>
        <p:spPr>
          <a:xfrm>
            <a:off x="108025" y="1409697"/>
            <a:ext cx="4929600" cy="575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
              <a:t>Stock composition by </a:t>
            </a:r>
            <a:r>
              <a:rPr lang="en" sz="1200" b="1"/>
              <a:t>industry</a:t>
            </a:r>
            <a:endParaRPr sz="1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81950" y="638100"/>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Data preprocessing (continued)</a:t>
            </a:r>
            <a:endParaRPr sz="3000"/>
          </a:p>
        </p:txBody>
      </p:sp>
      <p:pic>
        <p:nvPicPr>
          <p:cNvPr id="130" name="Shape 130"/>
          <p:cNvPicPr preferRelativeResize="0"/>
          <p:nvPr/>
        </p:nvPicPr>
        <p:blipFill>
          <a:blip r:embed="rId3">
            <a:alphaModFix/>
          </a:blip>
          <a:stretch>
            <a:fillRect/>
          </a:stretch>
        </p:blipFill>
        <p:spPr>
          <a:xfrm>
            <a:off x="710350" y="1798900"/>
            <a:ext cx="2433847" cy="333375"/>
          </a:xfrm>
          <a:prstGeom prst="rect">
            <a:avLst/>
          </a:prstGeom>
          <a:noFill/>
          <a:ln>
            <a:noFill/>
          </a:ln>
        </p:spPr>
      </p:pic>
      <p:sp>
        <p:nvSpPr>
          <p:cNvPr id="131" name="Shape 131"/>
          <p:cNvSpPr txBox="1"/>
          <p:nvPr/>
        </p:nvSpPr>
        <p:spPr>
          <a:xfrm>
            <a:off x="1066383" y="1817825"/>
            <a:ext cx="1512900" cy="29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rPr>
              <a:t>Obtain data </a:t>
            </a:r>
            <a:endParaRPr sz="1600">
              <a:solidFill>
                <a:srgbClr val="FFFFFF"/>
              </a:solidFill>
            </a:endParaRPr>
          </a:p>
        </p:txBody>
      </p:sp>
      <p:pic>
        <p:nvPicPr>
          <p:cNvPr id="132" name="Shape 132"/>
          <p:cNvPicPr preferRelativeResize="0"/>
          <p:nvPr/>
        </p:nvPicPr>
        <p:blipFill>
          <a:blip r:embed="rId3">
            <a:alphaModFix/>
          </a:blip>
          <a:stretch>
            <a:fillRect/>
          </a:stretch>
        </p:blipFill>
        <p:spPr>
          <a:xfrm>
            <a:off x="3361769" y="1798900"/>
            <a:ext cx="2433847" cy="333375"/>
          </a:xfrm>
          <a:prstGeom prst="rect">
            <a:avLst/>
          </a:prstGeom>
          <a:noFill/>
          <a:ln>
            <a:noFill/>
          </a:ln>
        </p:spPr>
      </p:pic>
      <p:pic>
        <p:nvPicPr>
          <p:cNvPr id="133" name="Shape 133"/>
          <p:cNvPicPr preferRelativeResize="0"/>
          <p:nvPr/>
        </p:nvPicPr>
        <p:blipFill>
          <a:blip r:embed="rId3">
            <a:alphaModFix/>
          </a:blip>
          <a:stretch>
            <a:fillRect/>
          </a:stretch>
        </p:blipFill>
        <p:spPr>
          <a:xfrm>
            <a:off x="6204703" y="1798900"/>
            <a:ext cx="2433847" cy="333375"/>
          </a:xfrm>
          <a:prstGeom prst="rect">
            <a:avLst/>
          </a:prstGeom>
          <a:noFill/>
          <a:ln>
            <a:noFill/>
          </a:ln>
        </p:spPr>
      </p:pic>
      <p:sp>
        <p:nvSpPr>
          <p:cNvPr id="134" name="Shape 134"/>
          <p:cNvSpPr txBox="1"/>
          <p:nvPr/>
        </p:nvSpPr>
        <p:spPr>
          <a:xfrm>
            <a:off x="3787995" y="1817825"/>
            <a:ext cx="1512900" cy="29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rPr>
              <a:t>Merge data </a:t>
            </a:r>
            <a:endParaRPr sz="1600">
              <a:solidFill>
                <a:srgbClr val="FFFFFF"/>
              </a:solidFill>
            </a:endParaRPr>
          </a:p>
        </p:txBody>
      </p:sp>
      <p:sp>
        <p:nvSpPr>
          <p:cNvPr id="135" name="Shape 135"/>
          <p:cNvSpPr txBox="1"/>
          <p:nvPr/>
        </p:nvSpPr>
        <p:spPr>
          <a:xfrm>
            <a:off x="6707333" y="1817825"/>
            <a:ext cx="1512900" cy="29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rPr>
              <a:t>Clean data </a:t>
            </a:r>
            <a:endParaRPr sz="1600">
              <a:solidFill>
                <a:srgbClr val="FFFFFF"/>
              </a:solidFill>
            </a:endParaRPr>
          </a:p>
        </p:txBody>
      </p:sp>
      <p:sp>
        <p:nvSpPr>
          <p:cNvPr id="136" name="Shape 136"/>
          <p:cNvSpPr txBox="1"/>
          <p:nvPr/>
        </p:nvSpPr>
        <p:spPr>
          <a:xfrm>
            <a:off x="690675" y="2191650"/>
            <a:ext cx="2473200" cy="912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a:t>Automate the web scraping process to obtain past 15 year stock price for 1072 stocks on Yahoo finance website</a:t>
            </a:r>
            <a:endParaRPr sz="1300"/>
          </a:p>
        </p:txBody>
      </p:sp>
      <p:sp>
        <p:nvSpPr>
          <p:cNvPr id="137" name="Shape 137"/>
          <p:cNvSpPr txBox="1"/>
          <p:nvPr/>
        </p:nvSpPr>
        <p:spPr>
          <a:xfrm>
            <a:off x="3374550" y="2189475"/>
            <a:ext cx="2394900" cy="912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a:t>Merge the 1072 individual csv files into a master table, and then subset the data separately into 5-year and 15-year </a:t>
            </a:r>
            <a:endParaRPr sz="1300"/>
          </a:p>
        </p:txBody>
      </p:sp>
      <p:pic>
        <p:nvPicPr>
          <p:cNvPr id="138" name="Shape 138"/>
          <p:cNvPicPr preferRelativeResize="0"/>
          <p:nvPr/>
        </p:nvPicPr>
        <p:blipFill>
          <a:blip r:embed="rId4">
            <a:alphaModFix/>
          </a:blip>
          <a:stretch>
            <a:fillRect/>
          </a:stretch>
        </p:blipFill>
        <p:spPr>
          <a:xfrm>
            <a:off x="710350" y="3182575"/>
            <a:ext cx="2433851" cy="1703600"/>
          </a:xfrm>
          <a:prstGeom prst="rect">
            <a:avLst/>
          </a:prstGeom>
          <a:noFill/>
          <a:ln>
            <a:noFill/>
          </a:ln>
        </p:spPr>
      </p:pic>
      <p:pic>
        <p:nvPicPr>
          <p:cNvPr id="139" name="Shape 139"/>
          <p:cNvPicPr preferRelativeResize="0"/>
          <p:nvPr/>
        </p:nvPicPr>
        <p:blipFill>
          <a:blip r:embed="rId5">
            <a:alphaModFix/>
          </a:blip>
          <a:stretch>
            <a:fillRect/>
          </a:stretch>
        </p:blipFill>
        <p:spPr>
          <a:xfrm>
            <a:off x="3405375" y="3198550"/>
            <a:ext cx="2433851" cy="1703600"/>
          </a:xfrm>
          <a:prstGeom prst="rect">
            <a:avLst/>
          </a:prstGeom>
          <a:noFill/>
          <a:ln>
            <a:noFill/>
          </a:ln>
        </p:spPr>
      </p:pic>
      <p:sp>
        <p:nvSpPr>
          <p:cNvPr id="140" name="Shape 140"/>
          <p:cNvSpPr txBox="1"/>
          <p:nvPr/>
        </p:nvSpPr>
        <p:spPr>
          <a:xfrm>
            <a:off x="6204700" y="2254263"/>
            <a:ext cx="2536500" cy="669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a:t>Calculate daily, weekly and monthly log return for 5-year and 15-year to prepare for PCA analysis</a:t>
            </a:r>
            <a:endParaRPr sz="1300"/>
          </a:p>
        </p:txBody>
      </p:sp>
      <p:pic>
        <p:nvPicPr>
          <p:cNvPr id="141" name="Shape 141"/>
          <p:cNvPicPr preferRelativeResize="0"/>
          <p:nvPr/>
        </p:nvPicPr>
        <p:blipFill>
          <a:blip r:embed="rId6">
            <a:alphaModFix/>
          </a:blip>
          <a:stretch>
            <a:fillRect/>
          </a:stretch>
        </p:blipFill>
        <p:spPr>
          <a:xfrm>
            <a:off x="6216675" y="3198550"/>
            <a:ext cx="2473199" cy="170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99050" y="598250"/>
            <a:ext cx="7688700" cy="12324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 sz="3000"/>
              <a:t>Exploratory data analysis</a:t>
            </a:r>
            <a:endParaRPr sz="3000"/>
          </a:p>
          <a:p>
            <a:pPr marL="0" lvl="0" indent="0">
              <a:lnSpc>
                <a:spcPct val="115000"/>
              </a:lnSpc>
              <a:spcBef>
                <a:spcPts val="0"/>
              </a:spcBef>
              <a:spcAft>
                <a:spcPts val="0"/>
              </a:spcAft>
              <a:buNone/>
            </a:pPr>
            <a:r>
              <a:rPr lang="en" sz="1800"/>
              <a:t>Market correlation increased in bear markets </a:t>
            </a:r>
            <a:endParaRPr sz="1800"/>
          </a:p>
          <a:p>
            <a:pPr marL="0" lvl="0" indent="0">
              <a:spcBef>
                <a:spcPts val="0"/>
              </a:spcBef>
              <a:spcAft>
                <a:spcPts val="0"/>
              </a:spcAft>
              <a:buNone/>
            </a:pPr>
            <a:endParaRPr/>
          </a:p>
        </p:txBody>
      </p:sp>
      <p:sp>
        <p:nvSpPr>
          <p:cNvPr id="147" name="Shape 147"/>
          <p:cNvSpPr txBox="1"/>
          <p:nvPr/>
        </p:nvSpPr>
        <p:spPr>
          <a:xfrm>
            <a:off x="143025" y="1678650"/>
            <a:ext cx="2054100" cy="3156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u="sng"/>
              <a:t>Key message</a:t>
            </a:r>
            <a:r>
              <a:rPr lang="en" sz="1200"/>
              <a:t>:</a:t>
            </a:r>
            <a:endParaRPr sz="1200"/>
          </a:p>
          <a:p>
            <a:pPr marL="0" lvl="0" indent="0">
              <a:spcBef>
                <a:spcPts val="0"/>
              </a:spcBef>
              <a:spcAft>
                <a:spcPts val="0"/>
              </a:spcAft>
              <a:buNone/>
            </a:pPr>
            <a:endParaRPr sz="1200"/>
          </a:p>
          <a:p>
            <a:pPr marL="457200" marR="0" lvl="0" indent="-304800" algn="l" rtl="0">
              <a:lnSpc>
                <a:spcPct val="100000"/>
              </a:lnSpc>
              <a:spcBef>
                <a:spcPts val="0"/>
              </a:spcBef>
              <a:spcAft>
                <a:spcPts val="0"/>
              </a:spcAft>
              <a:buSzPts val="1200"/>
              <a:buChar char="●"/>
            </a:pPr>
            <a:r>
              <a:rPr lang="en" sz="1200"/>
              <a:t>Equity prices are more highly correlated during financial crisis compared to recent bull market</a:t>
            </a:r>
            <a:endParaRPr sz="1200"/>
          </a:p>
          <a:p>
            <a:pPr marL="0" marR="0" lvl="0" indent="0" algn="l" rtl="0">
              <a:lnSpc>
                <a:spcPct val="100000"/>
              </a:lnSpc>
              <a:spcBef>
                <a:spcPts val="0"/>
              </a:spcBef>
              <a:spcAft>
                <a:spcPts val="0"/>
              </a:spcAft>
              <a:buNone/>
            </a:pPr>
            <a:endParaRPr sz="1200"/>
          </a:p>
          <a:p>
            <a:pPr marL="457200" marR="0" lvl="0" indent="-304800" algn="l" rtl="0">
              <a:lnSpc>
                <a:spcPct val="100000"/>
              </a:lnSpc>
              <a:spcBef>
                <a:spcPts val="0"/>
              </a:spcBef>
              <a:spcAft>
                <a:spcPts val="0"/>
              </a:spcAft>
              <a:buSzPts val="1200"/>
              <a:buChar char="●"/>
            </a:pPr>
            <a:r>
              <a:rPr lang="en" sz="1200"/>
              <a:t>Markets become more tightly coupled in volatile periods</a:t>
            </a:r>
            <a:endParaRPr sz="1200"/>
          </a:p>
        </p:txBody>
      </p:sp>
      <p:sp>
        <p:nvSpPr>
          <p:cNvPr id="148" name="Shape 148"/>
          <p:cNvSpPr txBox="1"/>
          <p:nvPr/>
        </p:nvSpPr>
        <p:spPr>
          <a:xfrm>
            <a:off x="2300725" y="1647575"/>
            <a:ext cx="2998200" cy="43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Correlation Heat Map of Monthly Log Return During Financial Crisis (2008 Jan - 2012 Dec)</a:t>
            </a:r>
            <a:endParaRPr sz="1000"/>
          </a:p>
        </p:txBody>
      </p:sp>
      <p:sp>
        <p:nvSpPr>
          <p:cNvPr id="149" name="Shape 149"/>
          <p:cNvSpPr txBox="1"/>
          <p:nvPr/>
        </p:nvSpPr>
        <p:spPr>
          <a:xfrm>
            <a:off x="5724750" y="1647575"/>
            <a:ext cx="2998200" cy="43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Correlation Heat Map of Monthly Log Return in Recent Five Years (2013 Mar - 2018 Mar)</a:t>
            </a:r>
            <a:endParaRPr sz="1000"/>
          </a:p>
        </p:txBody>
      </p:sp>
      <p:pic>
        <p:nvPicPr>
          <p:cNvPr id="150" name="Shape 150"/>
          <p:cNvPicPr preferRelativeResize="0"/>
          <p:nvPr/>
        </p:nvPicPr>
        <p:blipFill>
          <a:blip r:embed="rId3">
            <a:alphaModFix/>
          </a:blip>
          <a:stretch>
            <a:fillRect/>
          </a:stretch>
        </p:blipFill>
        <p:spPr>
          <a:xfrm>
            <a:off x="2224525" y="2178925"/>
            <a:ext cx="3161501" cy="2731915"/>
          </a:xfrm>
          <a:prstGeom prst="rect">
            <a:avLst/>
          </a:prstGeom>
          <a:noFill/>
          <a:ln>
            <a:noFill/>
          </a:ln>
        </p:spPr>
      </p:pic>
      <p:pic>
        <p:nvPicPr>
          <p:cNvPr id="151" name="Shape 151"/>
          <p:cNvPicPr preferRelativeResize="0"/>
          <p:nvPr/>
        </p:nvPicPr>
        <p:blipFill>
          <a:blip r:embed="rId4">
            <a:alphaModFix/>
          </a:blip>
          <a:stretch>
            <a:fillRect/>
          </a:stretch>
        </p:blipFill>
        <p:spPr>
          <a:xfrm>
            <a:off x="5556725" y="2178925"/>
            <a:ext cx="3226921" cy="276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48250" y="477925"/>
            <a:ext cx="9568500" cy="63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Exploratory data analysis </a:t>
            </a:r>
            <a:r>
              <a:rPr lang="en" sz="1800"/>
              <a:t>(Chevron &amp; Alaska Airline 2003-2018)</a:t>
            </a:r>
            <a:endParaRPr sz="1800"/>
          </a:p>
          <a:p>
            <a:pPr marL="0" lvl="0" indent="0">
              <a:spcBef>
                <a:spcPts val="0"/>
              </a:spcBef>
              <a:spcAft>
                <a:spcPts val="0"/>
              </a:spcAft>
              <a:buNone/>
            </a:pPr>
            <a:endParaRPr sz="3000"/>
          </a:p>
          <a:p>
            <a:pPr marL="0" lvl="0" indent="0" rtl="0">
              <a:spcBef>
                <a:spcPts val="0"/>
              </a:spcBef>
              <a:spcAft>
                <a:spcPts val="0"/>
              </a:spcAft>
              <a:buNone/>
            </a:pPr>
            <a:endParaRPr/>
          </a:p>
        </p:txBody>
      </p:sp>
      <p:sp>
        <p:nvSpPr>
          <p:cNvPr id="157" name="Shape 157"/>
          <p:cNvSpPr txBox="1"/>
          <p:nvPr/>
        </p:nvSpPr>
        <p:spPr>
          <a:xfrm>
            <a:off x="3477250" y="3848450"/>
            <a:ext cx="2429100" cy="18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158" name="Shape 158"/>
          <p:cNvPicPr preferRelativeResize="0"/>
          <p:nvPr/>
        </p:nvPicPr>
        <p:blipFill rotWithShape="1">
          <a:blip r:embed="rId3">
            <a:alphaModFix/>
          </a:blip>
          <a:srcRect t="4425"/>
          <a:stretch/>
        </p:blipFill>
        <p:spPr>
          <a:xfrm>
            <a:off x="3115125" y="1519100"/>
            <a:ext cx="2759000" cy="2511875"/>
          </a:xfrm>
          <a:prstGeom prst="rect">
            <a:avLst/>
          </a:prstGeom>
          <a:noFill/>
          <a:ln>
            <a:noFill/>
          </a:ln>
        </p:spPr>
      </p:pic>
      <p:pic>
        <p:nvPicPr>
          <p:cNvPr id="159" name="Shape 159"/>
          <p:cNvPicPr preferRelativeResize="0"/>
          <p:nvPr/>
        </p:nvPicPr>
        <p:blipFill rotWithShape="1">
          <a:blip r:embed="rId4">
            <a:alphaModFix/>
          </a:blip>
          <a:srcRect t="4425"/>
          <a:stretch/>
        </p:blipFill>
        <p:spPr>
          <a:xfrm>
            <a:off x="333075" y="1519100"/>
            <a:ext cx="2563700" cy="2457175"/>
          </a:xfrm>
          <a:prstGeom prst="rect">
            <a:avLst/>
          </a:prstGeom>
          <a:noFill/>
          <a:ln>
            <a:noFill/>
          </a:ln>
        </p:spPr>
      </p:pic>
      <p:pic>
        <p:nvPicPr>
          <p:cNvPr id="160" name="Shape 160"/>
          <p:cNvPicPr preferRelativeResize="0"/>
          <p:nvPr/>
        </p:nvPicPr>
        <p:blipFill rotWithShape="1">
          <a:blip r:embed="rId5">
            <a:alphaModFix/>
          </a:blip>
          <a:srcRect t="4425"/>
          <a:stretch/>
        </p:blipFill>
        <p:spPr>
          <a:xfrm>
            <a:off x="6092475" y="1519375"/>
            <a:ext cx="2881801" cy="2457176"/>
          </a:xfrm>
          <a:prstGeom prst="rect">
            <a:avLst/>
          </a:prstGeom>
          <a:noFill/>
          <a:ln>
            <a:noFill/>
          </a:ln>
        </p:spPr>
      </p:pic>
      <p:sp>
        <p:nvSpPr>
          <p:cNvPr id="161" name="Shape 161"/>
          <p:cNvSpPr txBox="1"/>
          <p:nvPr/>
        </p:nvSpPr>
        <p:spPr>
          <a:xfrm>
            <a:off x="119800" y="4030975"/>
            <a:ext cx="9144000" cy="103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u="sng" dirty="0"/>
              <a:t>Key message</a:t>
            </a:r>
            <a:r>
              <a:rPr lang="en" sz="1200" dirty="0"/>
              <a:t>:</a:t>
            </a:r>
            <a:endParaRPr sz="1100" b="1" dirty="0"/>
          </a:p>
          <a:p>
            <a:pPr marL="457200" lvl="0" indent="-298450" rtl="0">
              <a:spcBef>
                <a:spcPts val="0"/>
              </a:spcBef>
              <a:spcAft>
                <a:spcPts val="0"/>
              </a:spcAft>
              <a:buSzPts val="1100"/>
              <a:buChar char="●"/>
            </a:pPr>
            <a:r>
              <a:rPr lang="en" sz="1100" dirty="0"/>
              <a:t>Biggest variation happened during stock market crash of 2008. During the financial crisis, the stock market dropped 90%</a:t>
            </a:r>
            <a:endParaRPr sz="1100" dirty="0"/>
          </a:p>
          <a:p>
            <a:pPr marL="457200" marR="0" lvl="0" indent="-298450" algn="l" rtl="0">
              <a:lnSpc>
                <a:spcPct val="100000"/>
              </a:lnSpc>
              <a:spcBef>
                <a:spcPts val="0"/>
              </a:spcBef>
              <a:spcAft>
                <a:spcPts val="0"/>
              </a:spcAft>
              <a:buSzPts val="1100"/>
              <a:buChar char="●"/>
            </a:pPr>
            <a:r>
              <a:rPr lang="en" sz="1100" dirty="0"/>
              <a:t>Compared to Daily and weekly return, monthly return is relatively stationary with more constant variance</a:t>
            </a:r>
            <a:endParaRPr sz="1100" dirty="0"/>
          </a:p>
          <a:p>
            <a:pPr marL="457200" marR="0" lvl="0" indent="-298450" algn="l" rtl="0">
              <a:lnSpc>
                <a:spcPct val="100000"/>
              </a:lnSpc>
              <a:spcBef>
                <a:spcPts val="0"/>
              </a:spcBef>
              <a:spcAft>
                <a:spcPts val="0"/>
              </a:spcAft>
              <a:buSzPts val="1100"/>
              <a:buChar char="●"/>
            </a:pPr>
            <a:r>
              <a:rPr lang="en" sz="1100" dirty="0"/>
              <a:t>The cross correlation coefficient of monthly return on Alaska Air and Chevron is negative, which meet the expectation that airline companies benefit from oil price slump</a:t>
            </a:r>
            <a:endParaRPr sz="1100" dirty="0"/>
          </a:p>
        </p:txBody>
      </p:sp>
      <p:sp>
        <p:nvSpPr>
          <p:cNvPr id="162" name="Shape 162"/>
          <p:cNvSpPr txBox="1"/>
          <p:nvPr/>
        </p:nvSpPr>
        <p:spPr>
          <a:xfrm>
            <a:off x="467675" y="1224025"/>
            <a:ext cx="2429100" cy="31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Daily Return(Cross Correlation:</a:t>
            </a:r>
            <a:r>
              <a:rPr lang="en" sz="1000" b="1"/>
              <a:t>0.229</a:t>
            </a:r>
            <a:r>
              <a:rPr lang="en" sz="1000"/>
              <a:t>)</a:t>
            </a:r>
            <a:endParaRPr sz="1000"/>
          </a:p>
        </p:txBody>
      </p:sp>
      <p:sp>
        <p:nvSpPr>
          <p:cNvPr id="163" name="Shape 163"/>
          <p:cNvSpPr txBox="1"/>
          <p:nvPr/>
        </p:nvSpPr>
        <p:spPr>
          <a:xfrm>
            <a:off x="3290100" y="1256300"/>
            <a:ext cx="2563800" cy="31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Weekly Return (Cross Correlation:</a:t>
            </a:r>
            <a:r>
              <a:rPr lang="en" sz="1000" b="1"/>
              <a:t>0.185</a:t>
            </a:r>
            <a:r>
              <a:rPr lang="en" sz="1000"/>
              <a:t>)</a:t>
            </a:r>
            <a:endParaRPr sz="1000"/>
          </a:p>
        </p:txBody>
      </p:sp>
      <p:sp>
        <p:nvSpPr>
          <p:cNvPr id="164" name="Shape 164"/>
          <p:cNvSpPr txBox="1"/>
          <p:nvPr/>
        </p:nvSpPr>
        <p:spPr>
          <a:xfrm>
            <a:off x="6232100" y="1224025"/>
            <a:ext cx="2977500" cy="31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Monthly Return (Cross Correlation:</a:t>
            </a:r>
            <a:r>
              <a:rPr lang="en" sz="1000" b="1"/>
              <a:t>-0.021</a:t>
            </a:r>
            <a:r>
              <a:rPr lang="en" sz="1100"/>
              <a: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46100" y="582000"/>
            <a:ext cx="91440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Exploratory data analysis </a:t>
            </a:r>
            <a:r>
              <a:rPr lang="en" sz="1800"/>
              <a:t>(Chevron &amp; Alaska Airline 2013-2018)</a:t>
            </a:r>
            <a:endParaRPr sz="1800"/>
          </a:p>
          <a:p>
            <a:pPr marL="0" lvl="0" indent="0" rtl="0">
              <a:spcBef>
                <a:spcPts val="0"/>
              </a:spcBef>
              <a:spcAft>
                <a:spcPts val="0"/>
              </a:spcAft>
              <a:buNone/>
            </a:pPr>
            <a:endParaRPr sz="3000"/>
          </a:p>
          <a:p>
            <a:pPr marL="0" lvl="0" indent="0" rtl="0">
              <a:spcBef>
                <a:spcPts val="0"/>
              </a:spcBef>
              <a:spcAft>
                <a:spcPts val="0"/>
              </a:spcAft>
              <a:buNone/>
            </a:pPr>
            <a:endParaRPr/>
          </a:p>
        </p:txBody>
      </p:sp>
      <p:pic>
        <p:nvPicPr>
          <p:cNvPr id="170" name="Shape 170"/>
          <p:cNvPicPr preferRelativeResize="0"/>
          <p:nvPr/>
        </p:nvPicPr>
        <p:blipFill rotWithShape="1">
          <a:blip r:embed="rId3">
            <a:alphaModFix/>
          </a:blip>
          <a:srcRect t="4095"/>
          <a:stretch/>
        </p:blipFill>
        <p:spPr>
          <a:xfrm>
            <a:off x="269900" y="1464025"/>
            <a:ext cx="2727976" cy="2641625"/>
          </a:xfrm>
          <a:prstGeom prst="rect">
            <a:avLst/>
          </a:prstGeom>
          <a:noFill/>
          <a:ln>
            <a:noFill/>
          </a:ln>
        </p:spPr>
      </p:pic>
      <p:pic>
        <p:nvPicPr>
          <p:cNvPr id="171" name="Shape 171"/>
          <p:cNvPicPr preferRelativeResize="0"/>
          <p:nvPr/>
        </p:nvPicPr>
        <p:blipFill rotWithShape="1">
          <a:blip r:embed="rId4">
            <a:alphaModFix/>
          </a:blip>
          <a:srcRect t="4278"/>
          <a:stretch/>
        </p:blipFill>
        <p:spPr>
          <a:xfrm>
            <a:off x="3201425" y="1466550"/>
            <a:ext cx="2616151" cy="2528699"/>
          </a:xfrm>
          <a:prstGeom prst="rect">
            <a:avLst/>
          </a:prstGeom>
          <a:noFill/>
          <a:ln>
            <a:noFill/>
          </a:ln>
        </p:spPr>
      </p:pic>
      <p:pic>
        <p:nvPicPr>
          <p:cNvPr id="172" name="Shape 172"/>
          <p:cNvPicPr preferRelativeResize="0"/>
          <p:nvPr/>
        </p:nvPicPr>
        <p:blipFill rotWithShape="1">
          <a:blip r:embed="rId5">
            <a:alphaModFix/>
          </a:blip>
          <a:srcRect t="4278"/>
          <a:stretch/>
        </p:blipFill>
        <p:spPr>
          <a:xfrm>
            <a:off x="6024725" y="1466550"/>
            <a:ext cx="2942398" cy="2528765"/>
          </a:xfrm>
          <a:prstGeom prst="rect">
            <a:avLst/>
          </a:prstGeom>
          <a:noFill/>
          <a:ln>
            <a:noFill/>
          </a:ln>
        </p:spPr>
      </p:pic>
      <p:sp>
        <p:nvSpPr>
          <p:cNvPr id="173" name="Shape 173"/>
          <p:cNvSpPr txBox="1"/>
          <p:nvPr/>
        </p:nvSpPr>
        <p:spPr>
          <a:xfrm>
            <a:off x="123350" y="4092350"/>
            <a:ext cx="8772300" cy="807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u="sng" dirty="0"/>
              <a:t>Key message</a:t>
            </a:r>
            <a:r>
              <a:rPr lang="en" sz="1100" b="1" dirty="0"/>
              <a:t>：</a:t>
            </a:r>
            <a:endParaRPr sz="1100" b="1" dirty="0"/>
          </a:p>
          <a:p>
            <a:pPr marL="457200" marR="0" lvl="0" indent="-298450" algn="l" rtl="0">
              <a:lnSpc>
                <a:spcPct val="100000"/>
              </a:lnSpc>
              <a:spcBef>
                <a:spcPts val="0"/>
              </a:spcBef>
              <a:spcAft>
                <a:spcPts val="0"/>
              </a:spcAft>
              <a:buSzPts val="1100"/>
              <a:buChar char="●"/>
            </a:pPr>
            <a:r>
              <a:rPr lang="en" sz="1100" dirty="0"/>
              <a:t>The general trend of return is much more stationary during 2013-2018 compared to 15-years stock market</a:t>
            </a:r>
            <a:endParaRPr sz="1100" dirty="0"/>
          </a:p>
          <a:p>
            <a:pPr marL="457200" marR="0" lvl="0" indent="-298450" algn="l" rtl="0">
              <a:lnSpc>
                <a:spcPct val="100000"/>
              </a:lnSpc>
              <a:spcBef>
                <a:spcPts val="0"/>
              </a:spcBef>
              <a:spcAft>
                <a:spcPts val="0"/>
              </a:spcAft>
              <a:buSzPts val="1100"/>
              <a:buChar char="●"/>
            </a:pPr>
            <a:r>
              <a:rPr lang="en" sz="1100" dirty="0"/>
              <a:t>The biggest drop happened in 2015-16 stock market selloff, resulted from China's stock market crash that began June 2015</a:t>
            </a:r>
            <a:endParaRPr sz="1100" dirty="0"/>
          </a:p>
          <a:p>
            <a:pPr marL="457200" marR="0" lvl="0" indent="-298450" algn="l" rtl="0">
              <a:lnSpc>
                <a:spcPct val="100000"/>
              </a:lnSpc>
              <a:spcBef>
                <a:spcPts val="0"/>
              </a:spcBef>
              <a:spcAft>
                <a:spcPts val="0"/>
              </a:spcAft>
              <a:buSzPts val="1100"/>
              <a:buChar char="●"/>
            </a:pPr>
            <a:r>
              <a:rPr lang="en" sz="1100" dirty="0"/>
              <a:t>Monthly return is more stationary with negative cross correlation coefficient and apparently opposite stock price trends.</a:t>
            </a:r>
            <a:endParaRPr dirty="0"/>
          </a:p>
          <a:p>
            <a:pPr marL="0" lvl="0" indent="0">
              <a:spcBef>
                <a:spcPts val="0"/>
              </a:spcBef>
              <a:spcAft>
                <a:spcPts val="0"/>
              </a:spcAft>
              <a:buNone/>
            </a:pPr>
            <a:endParaRPr dirty="0"/>
          </a:p>
        </p:txBody>
      </p:sp>
      <p:sp>
        <p:nvSpPr>
          <p:cNvPr id="174" name="Shape 174"/>
          <p:cNvSpPr txBox="1"/>
          <p:nvPr/>
        </p:nvSpPr>
        <p:spPr>
          <a:xfrm>
            <a:off x="434600" y="1193400"/>
            <a:ext cx="2727900" cy="18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Daily Return(Cross Correlation:</a:t>
            </a:r>
            <a:r>
              <a:rPr lang="en" sz="1000" b="1"/>
              <a:t>0.140</a:t>
            </a:r>
            <a:r>
              <a:rPr lang="en" sz="1000"/>
              <a:t>)</a:t>
            </a:r>
            <a:endParaRPr sz="1000"/>
          </a:p>
          <a:p>
            <a:pPr marL="0" lvl="0" indent="0">
              <a:spcBef>
                <a:spcPts val="0"/>
              </a:spcBef>
              <a:spcAft>
                <a:spcPts val="0"/>
              </a:spcAft>
              <a:buNone/>
            </a:pPr>
            <a:endParaRPr sz="1100"/>
          </a:p>
        </p:txBody>
      </p:sp>
      <p:sp>
        <p:nvSpPr>
          <p:cNvPr id="175" name="Shape 175"/>
          <p:cNvSpPr txBox="1"/>
          <p:nvPr/>
        </p:nvSpPr>
        <p:spPr>
          <a:xfrm>
            <a:off x="3341875" y="1188850"/>
            <a:ext cx="2616300" cy="18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Weekly Return (Cross Correlation:</a:t>
            </a:r>
            <a:r>
              <a:rPr lang="en" sz="1000" b="1"/>
              <a:t>0.168</a:t>
            </a:r>
            <a:r>
              <a:rPr lang="en" sz="1000"/>
              <a:t>)</a:t>
            </a:r>
            <a:endParaRPr sz="1000"/>
          </a:p>
          <a:p>
            <a:pPr marL="0" lvl="0" indent="0">
              <a:spcBef>
                <a:spcPts val="0"/>
              </a:spcBef>
              <a:spcAft>
                <a:spcPts val="0"/>
              </a:spcAft>
              <a:buNone/>
            </a:pPr>
            <a:endParaRPr sz="1100"/>
          </a:p>
          <a:p>
            <a:pPr marL="0" lvl="0" indent="0">
              <a:spcBef>
                <a:spcPts val="0"/>
              </a:spcBef>
              <a:spcAft>
                <a:spcPts val="0"/>
              </a:spcAft>
              <a:buNone/>
            </a:pPr>
            <a:endParaRPr/>
          </a:p>
        </p:txBody>
      </p:sp>
      <p:sp>
        <p:nvSpPr>
          <p:cNvPr id="176" name="Shape 176"/>
          <p:cNvSpPr txBox="1"/>
          <p:nvPr/>
        </p:nvSpPr>
        <p:spPr>
          <a:xfrm>
            <a:off x="6065800" y="1161500"/>
            <a:ext cx="2942400" cy="18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Monthly Return (Cross Correlation:</a:t>
            </a:r>
            <a:r>
              <a:rPr lang="en" sz="1000" b="1"/>
              <a:t>-0.019</a:t>
            </a:r>
            <a:r>
              <a:rPr lang="en" sz="1100"/>
              <a:t>)</a:t>
            </a:r>
            <a:endParaRPr sz="1100"/>
          </a:p>
          <a:p>
            <a:pPr marL="0" lvl="0" indent="0">
              <a:spcBef>
                <a:spcPts val="0"/>
              </a:spcBef>
              <a:spcAft>
                <a:spcPts val="0"/>
              </a:spcAft>
              <a:buNone/>
            </a:pPr>
            <a:endParaRPr sz="11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2003</Words>
  <Application>Microsoft Macintosh PowerPoint</Application>
  <PresentationFormat>On-screen Show (16:9)</PresentationFormat>
  <Paragraphs>224</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Raleway</vt:lpstr>
      <vt:lpstr>Arial</vt:lpstr>
      <vt:lpstr>Roboto</vt:lpstr>
      <vt:lpstr>Lato</vt:lpstr>
      <vt:lpstr>Streamline</vt:lpstr>
      <vt:lpstr>Factors and Group Dynamics of  US Stock Returns by PCA </vt:lpstr>
      <vt:lpstr>Agenda</vt:lpstr>
      <vt:lpstr>Recap of problem statement</vt:lpstr>
      <vt:lpstr>Data preprocessing  </vt:lpstr>
      <vt:lpstr>Data preprocessing (continued)   </vt:lpstr>
      <vt:lpstr>Data preprocessing (continued)</vt:lpstr>
      <vt:lpstr>Exploratory data analysis Market correlation increased in bear markets  </vt:lpstr>
      <vt:lpstr>Exploratory data analysis (Chevron &amp; Alaska Airline 2003-2018)  </vt:lpstr>
      <vt:lpstr>Exploratory data analysis (Chevron &amp; Alaska Airline 2013-2018)  </vt:lpstr>
      <vt:lpstr>PCA analysis on stock return</vt:lpstr>
      <vt:lpstr>Findings from PCA analysis </vt:lpstr>
      <vt:lpstr>Findings from PCA analysis (continued) </vt:lpstr>
      <vt:lpstr>Findings from PCA analysis (continued) Financial crisis vs. recent bull market</vt:lpstr>
      <vt:lpstr>Findings from PCA analysis (continued) Financial crisis vs. recent bull market  </vt:lpstr>
      <vt:lpstr>Next steps...</vt:lpstr>
      <vt:lpstr>Challenges  </vt:lpstr>
      <vt:lpstr>Reference  </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and Group Dynamics of  US Stock Returns by PCA </dc:title>
  <cp:lastModifiedBy>Mengling Liu</cp:lastModifiedBy>
  <cp:revision>1</cp:revision>
  <dcterms:modified xsi:type="dcterms:W3CDTF">2018-08-26T00:51:48Z</dcterms:modified>
</cp:coreProperties>
</file>